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sldIdLst>
    <p:sldId id="387" r:id="rId2"/>
    <p:sldId id="388" r:id="rId3"/>
    <p:sldId id="389" r:id="rId4"/>
    <p:sldId id="390" r:id="rId5"/>
    <p:sldId id="391" r:id="rId6"/>
    <p:sldId id="392" r:id="rId7"/>
    <p:sldId id="406" r:id="rId8"/>
    <p:sldId id="407" r:id="rId9"/>
    <p:sldId id="408" r:id="rId10"/>
    <p:sldId id="409" r:id="rId11"/>
    <p:sldId id="410" r:id="rId12"/>
    <p:sldId id="395" r:id="rId13"/>
    <p:sldId id="397" r:id="rId14"/>
    <p:sldId id="398" r:id="rId15"/>
    <p:sldId id="400" r:id="rId16"/>
    <p:sldId id="399" r:id="rId17"/>
    <p:sldId id="401" r:id="rId18"/>
    <p:sldId id="402" r:id="rId19"/>
    <p:sldId id="403" r:id="rId20"/>
    <p:sldId id="404" r:id="rId21"/>
    <p:sldId id="405" r:id="rId22"/>
    <p:sldId id="438" r:id="rId23"/>
    <p:sldId id="439" r:id="rId24"/>
    <p:sldId id="440" r:id="rId25"/>
    <p:sldId id="441" r:id="rId26"/>
    <p:sldId id="442" r:id="rId27"/>
    <p:sldId id="443" r:id="rId28"/>
    <p:sldId id="444" r:id="rId29"/>
    <p:sldId id="445" r:id="rId30"/>
    <p:sldId id="446" r:id="rId31"/>
    <p:sldId id="450" r:id="rId32"/>
    <p:sldId id="447" r:id="rId33"/>
    <p:sldId id="448" r:id="rId34"/>
    <p:sldId id="449" r:id="rId35"/>
    <p:sldId id="411" r:id="rId36"/>
    <p:sldId id="412" r:id="rId37"/>
    <p:sldId id="413" r:id="rId38"/>
    <p:sldId id="414" r:id="rId39"/>
    <p:sldId id="415" r:id="rId40"/>
    <p:sldId id="416" r:id="rId41"/>
    <p:sldId id="417" r:id="rId42"/>
    <p:sldId id="418" r:id="rId43"/>
    <p:sldId id="420" r:id="rId44"/>
    <p:sldId id="421" r:id="rId45"/>
    <p:sldId id="423" r:id="rId46"/>
    <p:sldId id="422" r:id="rId47"/>
    <p:sldId id="425" r:id="rId48"/>
    <p:sldId id="426" r:id="rId49"/>
    <p:sldId id="433" r:id="rId50"/>
    <p:sldId id="427" r:id="rId51"/>
    <p:sldId id="429" r:id="rId52"/>
    <p:sldId id="430" r:id="rId53"/>
    <p:sldId id="431" r:id="rId54"/>
    <p:sldId id="432" r:id="rId55"/>
    <p:sldId id="435" r:id="rId56"/>
    <p:sldId id="434" r:id="rId57"/>
    <p:sldId id="436" r:id="rId58"/>
    <p:sldId id="437" r:id="rId59"/>
    <p:sldId id="451" r:id="rId60"/>
    <p:sldId id="452" r:id="rId61"/>
    <p:sldId id="454" r:id="rId62"/>
    <p:sldId id="455" r:id="rId63"/>
    <p:sldId id="456" r:id="rId64"/>
    <p:sldId id="457" r:id="rId65"/>
    <p:sldId id="458" r:id="rId66"/>
    <p:sldId id="459" r:id="rId67"/>
    <p:sldId id="460" r:id="rId68"/>
    <p:sldId id="461" r:id="rId69"/>
    <p:sldId id="462" r:id="rId70"/>
    <p:sldId id="463" r:id="rId71"/>
    <p:sldId id="464" r:id="rId72"/>
    <p:sldId id="466" r:id="rId73"/>
    <p:sldId id="477" r:id="rId74"/>
    <p:sldId id="465" r:id="rId75"/>
    <p:sldId id="467" r:id="rId76"/>
    <p:sldId id="468" r:id="rId77"/>
    <p:sldId id="470" r:id="rId78"/>
    <p:sldId id="471" r:id="rId79"/>
    <p:sldId id="472" r:id="rId80"/>
    <p:sldId id="473" r:id="rId81"/>
    <p:sldId id="474" r:id="rId82"/>
    <p:sldId id="475" r:id="rId83"/>
    <p:sldId id="478" r:id="rId84"/>
    <p:sldId id="476" r:id="rId85"/>
    <p:sldId id="479" r:id="rId86"/>
    <p:sldId id="484" r:id="rId87"/>
    <p:sldId id="481" r:id="rId88"/>
    <p:sldId id="482" r:id="rId89"/>
    <p:sldId id="485" r:id="rId90"/>
    <p:sldId id="480" r:id="rId91"/>
    <p:sldId id="486" r:id="rId92"/>
    <p:sldId id="487" r:id="rId93"/>
    <p:sldId id="489" r:id="rId94"/>
    <p:sldId id="491" r:id="rId95"/>
    <p:sldId id="492" r:id="rId96"/>
    <p:sldId id="493" r:id="rId97"/>
    <p:sldId id="490" r:id="rId98"/>
    <p:sldId id="494" r:id="rId99"/>
    <p:sldId id="495" r:id="rId100"/>
    <p:sldId id="496" r:id="rId101"/>
    <p:sldId id="500" r:id="rId102"/>
    <p:sldId id="497" r:id="rId103"/>
    <p:sldId id="498" r:id="rId104"/>
    <p:sldId id="499" r:id="rId105"/>
    <p:sldId id="501" r:id="rId106"/>
    <p:sldId id="502" r:id="rId107"/>
    <p:sldId id="508" r:id="rId108"/>
    <p:sldId id="509" r:id="rId109"/>
    <p:sldId id="504" r:id="rId110"/>
    <p:sldId id="505" r:id="rId111"/>
    <p:sldId id="506" r:id="rId112"/>
    <p:sldId id="507" r:id="rId113"/>
    <p:sldId id="503" r:id="rId114"/>
    <p:sldId id="510" r:id="rId115"/>
    <p:sldId id="511" r:id="rId116"/>
    <p:sldId id="512" r:id="rId117"/>
    <p:sldId id="513" r:id="rId118"/>
    <p:sldId id="514" r:id="rId119"/>
    <p:sldId id="515" r:id="rId120"/>
    <p:sldId id="516" r:id="rId121"/>
    <p:sldId id="517" r:id="rId122"/>
    <p:sldId id="518" r:id="rId123"/>
    <p:sldId id="519" r:id="rId124"/>
    <p:sldId id="521" r:id="rId125"/>
    <p:sldId id="520" r:id="rId126"/>
    <p:sldId id="522" r:id="rId127"/>
    <p:sldId id="523" r:id="rId128"/>
    <p:sldId id="524" r:id="rId129"/>
    <p:sldId id="525" r:id="rId130"/>
    <p:sldId id="526" r:id="rId131"/>
    <p:sldId id="527" r:id="rId132"/>
    <p:sldId id="531" r:id="rId133"/>
    <p:sldId id="532" r:id="rId134"/>
    <p:sldId id="533" r:id="rId135"/>
    <p:sldId id="528" r:id="rId136"/>
    <p:sldId id="529" r:id="rId137"/>
    <p:sldId id="530" r:id="rId138"/>
    <p:sldId id="534" r:id="rId139"/>
    <p:sldId id="535" r:id="rId140"/>
    <p:sldId id="536" r:id="rId141"/>
    <p:sldId id="537" r:id="rId142"/>
    <p:sldId id="539" r:id="rId143"/>
    <p:sldId id="540" r:id="rId144"/>
    <p:sldId id="538" r:id="rId145"/>
    <p:sldId id="541" r:id="rId146"/>
    <p:sldId id="543" r:id="rId147"/>
    <p:sldId id="544" r:id="rId148"/>
    <p:sldId id="545" r:id="rId149"/>
    <p:sldId id="546" r:id="rId150"/>
    <p:sldId id="547" r:id="rId151"/>
    <p:sldId id="548" r:id="rId152"/>
    <p:sldId id="549" r:id="rId153"/>
    <p:sldId id="550" r:id="rId154"/>
    <p:sldId id="551" r:id="rId155"/>
    <p:sldId id="553" r:id="rId156"/>
    <p:sldId id="552" r:id="rId157"/>
    <p:sldId id="554" r:id="rId158"/>
    <p:sldId id="555" r:id="rId159"/>
    <p:sldId id="556" r:id="rId16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a:srgbClr val="9128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1" d="100"/>
          <a:sy n="91" d="100"/>
        </p:scale>
        <p:origin x="278" y="7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Hoja1!$D$6</c:f>
              <c:strCache>
                <c:ptCount val="1"/>
                <c:pt idx="0">
                  <c:v>F</c:v>
                </c:pt>
              </c:strCache>
            </c:strRef>
          </c:tx>
          <c:spPr>
            <a:ln w="38100" cap="rnd">
              <a:noFill/>
              <a:round/>
            </a:ln>
            <a:effectLst/>
          </c:spPr>
          <c:marker>
            <c:symbol val="circle"/>
            <c:size val="5"/>
            <c:spPr>
              <a:solidFill>
                <a:schemeClr val="accent1"/>
              </a:solidFill>
              <a:ln w="9525">
                <a:solidFill>
                  <a:schemeClr val="accent1"/>
                </a:solidFill>
              </a:ln>
              <a:effectLst/>
            </c:spPr>
          </c:marker>
          <c:xVal>
            <c:numRef>
              <c:f>Hoja1!$C$7:$C$10</c:f>
              <c:numCache>
                <c:formatCode>General</c:formatCode>
                <c:ptCount val="4"/>
                <c:pt idx="0">
                  <c:v>4</c:v>
                </c:pt>
                <c:pt idx="1">
                  <c:v>8</c:v>
                </c:pt>
                <c:pt idx="2">
                  <c:v>12</c:v>
                </c:pt>
                <c:pt idx="3">
                  <c:v>15</c:v>
                </c:pt>
              </c:numCache>
            </c:numRef>
          </c:xVal>
          <c:yVal>
            <c:numRef>
              <c:f>Hoja1!$D$7:$D$10</c:f>
              <c:numCache>
                <c:formatCode>General</c:formatCode>
                <c:ptCount val="4"/>
                <c:pt idx="0">
                  <c:v>0.04</c:v>
                </c:pt>
                <c:pt idx="1">
                  <c:v>9.7000000000000003E-2</c:v>
                </c:pt>
                <c:pt idx="2">
                  <c:v>0.35</c:v>
                </c:pt>
                <c:pt idx="3">
                  <c:v>3.36</c:v>
                </c:pt>
              </c:numCache>
            </c:numRef>
          </c:yVal>
          <c:smooth val="0"/>
          <c:extLst>
            <c:ext xmlns:c16="http://schemas.microsoft.com/office/drawing/2014/chart" uri="{C3380CC4-5D6E-409C-BE32-E72D297353CC}">
              <c16:uniqueId val="{00000000-3873-4F9E-8BAC-ED87A1A3D7A5}"/>
            </c:ext>
          </c:extLst>
        </c:ser>
        <c:dLbls>
          <c:showLegendKey val="0"/>
          <c:showVal val="0"/>
          <c:showCatName val="0"/>
          <c:showSerName val="0"/>
          <c:showPercent val="0"/>
          <c:showBubbleSize val="0"/>
        </c:dLbls>
        <c:axId val="1738330015"/>
        <c:axId val="1614701087"/>
      </c:scatterChart>
      <c:valAx>
        <c:axId val="173833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l(um)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614701087"/>
        <c:crosses val="autoZero"/>
        <c:crossBetween val="midCat"/>
      </c:valAx>
      <c:valAx>
        <c:axId val="1614701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F(pN)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738330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C20C9-D071-4B57-B50C-CD41F5F4F807}" type="datetimeFigureOut">
              <a:rPr lang="es-ES" smtClean="0"/>
              <a:t>16/11/2024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8B652-CB85-48DE-9832-517299FA90D1}" type="slidenum">
              <a:rPr lang="es-ES" smtClean="0"/>
              <a:t>‹Nº›</a:t>
            </a:fld>
            <a:endParaRPr lang="es-ES"/>
          </a:p>
        </p:txBody>
      </p:sp>
    </p:spTree>
    <p:extLst>
      <p:ext uri="{BB962C8B-B14F-4D97-AF65-F5344CB8AC3E}">
        <p14:creationId xmlns:p14="http://schemas.microsoft.com/office/powerpoint/2010/main" val="1554194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CDA48-DBF5-7817-3CB4-F3B1D51A30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2CA9F44-9A19-8CC5-05CD-5DDCCF1FB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E1CC59A-313D-42E6-FA56-9A9B0E9AE960}"/>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5" name="Marcador de pie de página 4">
            <a:extLst>
              <a:ext uri="{FF2B5EF4-FFF2-40B4-BE49-F238E27FC236}">
                <a16:creationId xmlns:a16="http://schemas.microsoft.com/office/drawing/2014/main" id="{9B810F3E-6031-4CCF-74B7-01A43F0003B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C7A47F6-06F7-BA07-57E9-17FB9E78CEC1}"/>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666667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67D970-619F-AE85-3B87-6AC5583A795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DB8BAE7-5F29-9C18-FDCD-E01C8F44F84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2C51800-D518-3FEA-4C18-262266F81EDA}"/>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5" name="Marcador de pie de página 4">
            <a:extLst>
              <a:ext uri="{FF2B5EF4-FFF2-40B4-BE49-F238E27FC236}">
                <a16:creationId xmlns:a16="http://schemas.microsoft.com/office/drawing/2014/main" id="{2020E381-9269-50D2-95F2-59AF736A99D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931F8-B7F7-BF10-8FC9-F9B06FD56E26}"/>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59066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0E9F7E4-2EB2-AB06-C434-E58696DF44F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86925B9-D3CA-4E33-6C8D-826C4B8E3B5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97F50FD-BE30-861B-D831-790566C00847}"/>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5" name="Marcador de pie de página 4">
            <a:extLst>
              <a:ext uri="{FF2B5EF4-FFF2-40B4-BE49-F238E27FC236}">
                <a16:creationId xmlns:a16="http://schemas.microsoft.com/office/drawing/2014/main" id="{33EDF5E3-865F-5802-DE7A-0159960A820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AB68A86-0C94-8D5E-BEB1-B258CC4FE7C5}"/>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2120945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23019-B494-C4F7-6FE9-E499CBDAEF1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7057172-BC56-2927-1CEC-3948C25A3C0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EC76C27-12A4-765E-0AF0-937A09996F66}"/>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5" name="Marcador de pie de página 4">
            <a:extLst>
              <a:ext uri="{FF2B5EF4-FFF2-40B4-BE49-F238E27FC236}">
                <a16:creationId xmlns:a16="http://schemas.microsoft.com/office/drawing/2014/main" id="{90F37423-37BB-641D-307A-0D4D84AD365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D9AAB30-F185-BB4A-7F41-37811709A935}"/>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79162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0ED344-4F70-B599-4EFC-538D83D64B68}"/>
              </a:ext>
            </a:extLst>
          </p:cNvPr>
          <p:cNvSpPr>
            <a:spLocks noGrp="1"/>
          </p:cNvSpPr>
          <p:nvPr>
            <p:ph type="title"/>
          </p:nvPr>
        </p:nvSpPr>
        <p:spPr>
          <a:xfrm>
            <a:off x="831850" y="1709738"/>
            <a:ext cx="10515600" cy="2852737"/>
          </a:xfrm>
        </p:spPr>
        <p:txBody>
          <a:bodyPr anchor="b"/>
          <a:lstStyle>
            <a:lvl1pPr>
              <a:defRPr sz="6000"/>
            </a:lvl1p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1025CF04-7200-0A53-009F-4F950CCB26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23463BD-693D-C700-E0AA-F9F72443DF85}"/>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5" name="Marcador de pie de página 4">
            <a:extLst>
              <a:ext uri="{FF2B5EF4-FFF2-40B4-BE49-F238E27FC236}">
                <a16:creationId xmlns:a16="http://schemas.microsoft.com/office/drawing/2014/main" id="{29605059-24E5-B4B0-4DFA-786D658A3A1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172F44B-DD23-100D-21CA-37E2E15F648D}"/>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592228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A99A0-725B-AE86-0A78-1C4291AF6ED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E8E7438-1446-160A-5FA0-A199737AFA1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091EF64-9734-EA4E-0CCD-42400BAAC12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AFB1D8B-E945-EEE3-3AA1-8B5F16C7775E}"/>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6" name="Marcador de pie de página 5">
            <a:extLst>
              <a:ext uri="{FF2B5EF4-FFF2-40B4-BE49-F238E27FC236}">
                <a16:creationId xmlns:a16="http://schemas.microsoft.com/office/drawing/2014/main" id="{9EDC86F7-9029-0107-5D96-7F7A1B60AAE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57F6DC5-F10E-A952-AAD2-100AD21E32B3}"/>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137005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CA414C-8A49-32D6-9B97-E25F2B2AC6B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D20ECE1-5D36-53EA-F1AF-407D6826BC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93B5528-89EA-42CE-9F4F-D866C1DA369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0897716-EB47-220E-68EF-C91986D25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12DAB5E-8442-6E07-A222-45C397B1DA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AEF8C72-6EBF-5931-72FF-52E9EB17C3CA}"/>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8" name="Marcador de pie de página 7">
            <a:extLst>
              <a:ext uri="{FF2B5EF4-FFF2-40B4-BE49-F238E27FC236}">
                <a16:creationId xmlns:a16="http://schemas.microsoft.com/office/drawing/2014/main" id="{AF4F7A62-61B2-C8B4-888E-61F8E24C87E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E22A518-E423-091A-391D-BD92308A2E71}"/>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59159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12D6F7-5FD6-6BE7-E6BC-409B31555FA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3DE8F2C-7E2D-7575-F09A-99470B44A8DD}"/>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4" name="Marcador de pie de página 3">
            <a:extLst>
              <a:ext uri="{FF2B5EF4-FFF2-40B4-BE49-F238E27FC236}">
                <a16:creationId xmlns:a16="http://schemas.microsoft.com/office/drawing/2014/main" id="{DF572EEF-F675-923E-521D-E6E8C84946F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3750C21-C5B7-E15E-7715-5407DFFB882A}"/>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111612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F7ECA16-E912-FCC5-B96C-EDE6A2BEED06}"/>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3" name="Marcador de pie de página 2">
            <a:extLst>
              <a:ext uri="{FF2B5EF4-FFF2-40B4-BE49-F238E27FC236}">
                <a16:creationId xmlns:a16="http://schemas.microsoft.com/office/drawing/2014/main" id="{1959D7B4-498C-66CB-4CF4-F407B8E3B9D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3AD4B9E-6FAB-D35A-027B-3A254F3A0D8E}"/>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259792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7D73ED-7B1E-DC44-0814-A6730CA147B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0B3E050-37D3-4489-3AE6-B6BA80A2F1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373BD77-A9EA-14D2-EABE-6599DBB4B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35E6193-6893-20C3-7A84-B3CE9E1754FA}"/>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6" name="Marcador de pie de página 5">
            <a:extLst>
              <a:ext uri="{FF2B5EF4-FFF2-40B4-BE49-F238E27FC236}">
                <a16:creationId xmlns:a16="http://schemas.microsoft.com/office/drawing/2014/main" id="{10D2893C-60A7-8037-5D7E-6083B251638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F906EA-AE9C-8141-9DD1-3CC1CC492EA0}"/>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257165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8C34E-DDAD-E694-3B9C-8F02609BED0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564B88E-E852-7785-5E67-1A6FD332E5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0050F0C-0CDE-47F7-AB6F-EC86524E6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4378B94-E8CE-453F-2DCC-756D45043FE6}"/>
              </a:ext>
            </a:extLst>
          </p:cNvPr>
          <p:cNvSpPr>
            <a:spLocks noGrp="1"/>
          </p:cNvSpPr>
          <p:nvPr>
            <p:ph type="dt" sz="half" idx="10"/>
          </p:nvPr>
        </p:nvSpPr>
        <p:spPr/>
        <p:txBody>
          <a:bodyPr/>
          <a:lstStyle/>
          <a:p>
            <a:fld id="{4304BCAC-BB2A-4FA4-AAEB-3933B92CDB7D}" type="datetimeFigureOut">
              <a:rPr lang="es-ES" smtClean="0"/>
              <a:t>16/11/2024</a:t>
            </a:fld>
            <a:endParaRPr lang="es-ES"/>
          </a:p>
        </p:txBody>
      </p:sp>
      <p:sp>
        <p:nvSpPr>
          <p:cNvPr id="6" name="Marcador de pie de página 5">
            <a:extLst>
              <a:ext uri="{FF2B5EF4-FFF2-40B4-BE49-F238E27FC236}">
                <a16:creationId xmlns:a16="http://schemas.microsoft.com/office/drawing/2014/main" id="{4F19EE5A-5C39-F3D1-F9EC-707556998C6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3BE86A5-DB91-3881-261D-6FD27F93D227}"/>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417930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2DC1B3C-CC78-4BAF-D665-A6DAD0A09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890D7A0-C9DB-A7EB-C8C6-2DD3207EE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22A95B1-857F-A54E-3705-45529E00A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04BCAC-BB2A-4FA4-AAEB-3933B92CDB7D}" type="datetimeFigureOut">
              <a:rPr lang="es-ES" smtClean="0"/>
              <a:t>16/11/2024</a:t>
            </a:fld>
            <a:endParaRPr lang="es-ES"/>
          </a:p>
        </p:txBody>
      </p:sp>
      <p:sp>
        <p:nvSpPr>
          <p:cNvPr id="5" name="Marcador de pie de página 4">
            <a:extLst>
              <a:ext uri="{FF2B5EF4-FFF2-40B4-BE49-F238E27FC236}">
                <a16:creationId xmlns:a16="http://schemas.microsoft.com/office/drawing/2014/main" id="{5166AA70-F9BE-26E5-18DD-2972E47039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181F54C-3DF6-E380-F6F9-80B83FEC4D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E5C830-93DD-442C-9621-EA1252B958C2}" type="slidenum">
              <a:rPr lang="es-ES" smtClean="0"/>
              <a:t>‹Nº›</a:t>
            </a:fld>
            <a:endParaRPr lang="es-ES"/>
          </a:p>
        </p:txBody>
      </p:sp>
      <p:pic>
        <p:nvPicPr>
          <p:cNvPr id="8" name="Imagen 7" descr="Logotipo&#10;&#10;Descripción generada automáticamente">
            <a:extLst>
              <a:ext uri="{FF2B5EF4-FFF2-40B4-BE49-F238E27FC236}">
                <a16:creationId xmlns:a16="http://schemas.microsoft.com/office/drawing/2014/main" id="{F3CA2F78-849A-A6EE-8C7F-22454F28B25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965" y="80573"/>
            <a:ext cx="752235" cy="747220"/>
          </a:xfrm>
          <a:prstGeom prst="rect">
            <a:avLst/>
          </a:prstGeom>
        </p:spPr>
      </p:pic>
    </p:spTree>
    <p:extLst>
      <p:ext uri="{BB962C8B-B14F-4D97-AF65-F5344CB8AC3E}">
        <p14:creationId xmlns:p14="http://schemas.microsoft.com/office/powerpoint/2010/main" val="2717546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91282A"/>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ww.youtube.com/watch?v=ilgdFvit49Y" TargetMode="Externa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image" Target="../media/image137.png"/><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1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136.png"/><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hyperlink" Target="https://www.youtube.com/watch?app=desktop&amp;v=KTTeD2AMiPA" TargetMode="Externa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lijQ3a8yUYQ"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fPaM-Fb1dks"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_GPDsQnnvrA" TargetMode="External"/><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youtube.com/watch?v=bErWGcxnFH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gbSIBhFwQ4s" TargetMode="External"/><Relationship Id="rId2" Type="http://schemas.openxmlformats.org/officeDocument/2006/relationships/hyperlink" Target="https://www.youtube.com/watch?v=ztyFKnaloBs&amp;t=3656s" TargetMode="Externa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6F2DD7-E16E-02F0-273B-E72EFED1AB5A}"/>
              </a:ext>
            </a:extLst>
          </p:cNvPr>
          <p:cNvSpPr>
            <a:spLocks noGrp="1"/>
          </p:cNvSpPr>
          <p:nvPr>
            <p:ph type="ctrTitle"/>
          </p:nvPr>
        </p:nvSpPr>
        <p:spPr/>
        <p:txBody>
          <a:bodyPr/>
          <a:lstStyle/>
          <a:p>
            <a:r>
              <a:rPr lang="es-ES" dirty="0"/>
              <a:t>T5 Máquinas moleculares</a:t>
            </a:r>
          </a:p>
        </p:txBody>
      </p:sp>
      <p:sp>
        <p:nvSpPr>
          <p:cNvPr id="3" name="Subtítulo 2">
            <a:extLst>
              <a:ext uri="{FF2B5EF4-FFF2-40B4-BE49-F238E27FC236}">
                <a16:creationId xmlns:a16="http://schemas.microsoft.com/office/drawing/2014/main" id="{316AB016-50B1-6B2D-1AC7-0B71A5D5A5E4}"/>
              </a:ext>
            </a:extLst>
          </p:cNvPr>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14298988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B5764-9A2B-9A11-2491-EF235976B899}"/>
              </a:ext>
            </a:extLst>
          </p:cNvPr>
          <p:cNvSpPr>
            <a:spLocks noGrp="1"/>
          </p:cNvSpPr>
          <p:nvPr>
            <p:ph type="title"/>
          </p:nvPr>
        </p:nvSpPr>
        <p:spPr/>
        <p:txBody>
          <a:bodyPr/>
          <a:lstStyle/>
          <a:p>
            <a:r>
              <a:rPr lang="es-ES" dirty="0"/>
              <a:t>ARN</a:t>
            </a:r>
          </a:p>
        </p:txBody>
      </p:sp>
      <p:pic>
        <p:nvPicPr>
          <p:cNvPr id="8" name="Marcador de contenido 7">
            <a:extLst>
              <a:ext uri="{FF2B5EF4-FFF2-40B4-BE49-F238E27FC236}">
                <a16:creationId xmlns:a16="http://schemas.microsoft.com/office/drawing/2014/main" id="{9D5CC3D5-87E0-51DE-DFAD-F9D21E99E0EC}"/>
              </a:ext>
            </a:extLst>
          </p:cNvPr>
          <p:cNvPicPr>
            <a:picLocks noGrp="1" noChangeAspect="1"/>
          </p:cNvPicPr>
          <p:nvPr>
            <p:ph sz="half" idx="1"/>
          </p:nvPr>
        </p:nvPicPr>
        <p:blipFill rotWithShape="1">
          <a:blip r:embed="rId2"/>
          <a:srcRect b="2308"/>
          <a:stretch/>
        </p:blipFill>
        <p:spPr>
          <a:xfrm>
            <a:off x="838200" y="3279268"/>
            <a:ext cx="5181600" cy="1410719"/>
          </a:xfrm>
        </p:spPr>
      </p:pic>
      <p:sp>
        <p:nvSpPr>
          <p:cNvPr id="10" name="Marcador de contenido 9">
            <a:extLst>
              <a:ext uri="{FF2B5EF4-FFF2-40B4-BE49-F238E27FC236}">
                <a16:creationId xmlns:a16="http://schemas.microsoft.com/office/drawing/2014/main" id="{E76E8A3C-B216-B048-C9B4-C8D5E2594911}"/>
              </a:ext>
            </a:extLst>
          </p:cNvPr>
          <p:cNvSpPr>
            <a:spLocks noGrp="1"/>
          </p:cNvSpPr>
          <p:nvPr>
            <p:ph sz="half" idx="2"/>
          </p:nvPr>
        </p:nvSpPr>
        <p:spPr/>
        <p:txBody>
          <a:bodyPr>
            <a:normAutofit lnSpcReduction="10000"/>
          </a:bodyPr>
          <a:lstStyle/>
          <a:p>
            <a:r>
              <a:rPr lang="es-ES" dirty="0"/>
              <a:t>Como hemos dicho el ARNm cambia la Timina por el Uracilo, lo que le confiere menos estabilidad, pero es más fácil de fabricar.</a:t>
            </a:r>
          </a:p>
          <a:p>
            <a:r>
              <a:rPr lang="es-ES" dirty="0"/>
              <a:t>Son moléculas muy similares, sin embargo, el Uracilo no tiene tanta especificidad como la Timina, lo que lleva a que se pueda unir sin querer a la Guanina, provocando mutaciones</a:t>
            </a:r>
          </a:p>
        </p:txBody>
      </p:sp>
    </p:spTree>
    <p:extLst>
      <p:ext uri="{BB962C8B-B14F-4D97-AF65-F5344CB8AC3E}">
        <p14:creationId xmlns:p14="http://schemas.microsoft.com/office/powerpoint/2010/main" val="4058903953"/>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97DBCB7F-CC9D-6D93-4090-2F65D42A7289}"/>
              </a:ext>
            </a:extLst>
          </p:cNvPr>
          <p:cNvSpPr>
            <a:spLocks noGrp="1"/>
          </p:cNvSpPr>
          <p:nvPr>
            <p:ph sz="half" idx="1"/>
          </p:nvPr>
        </p:nvSpPr>
        <p:spPr/>
        <p:txBody>
          <a:bodyPr/>
          <a:lstStyle/>
          <a:p>
            <a:r>
              <a:rPr lang="es-ES" dirty="0"/>
              <a:t>Vamos a estudiar las trampas ópticas, especialmente para el estudio de la quinesina.</a:t>
            </a:r>
          </a:p>
          <a:p>
            <a:r>
              <a:rPr lang="es-ES" dirty="0"/>
              <a:t>Uno de vosotros me explicará con más detenimiento qué es la quinesina.</a:t>
            </a:r>
          </a:p>
          <a:p>
            <a:endParaRPr lang="es-ES" dirty="0"/>
          </a:p>
        </p:txBody>
      </p:sp>
      <p:pic>
        <p:nvPicPr>
          <p:cNvPr id="6" name="Marcador de contenido 5">
            <a:extLst>
              <a:ext uri="{FF2B5EF4-FFF2-40B4-BE49-F238E27FC236}">
                <a16:creationId xmlns:a16="http://schemas.microsoft.com/office/drawing/2014/main" id="{5E811037-9C93-96FA-588D-1D1C23FE83AB}"/>
              </a:ext>
            </a:extLst>
          </p:cNvPr>
          <p:cNvPicPr>
            <a:picLocks noGrp="1" noChangeAspect="1"/>
          </p:cNvPicPr>
          <p:nvPr>
            <p:ph sz="half" idx="2"/>
          </p:nvPr>
        </p:nvPicPr>
        <p:blipFill>
          <a:blip r:embed="rId2"/>
          <a:stretch>
            <a:fillRect/>
          </a:stretch>
        </p:blipFill>
        <p:spPr>
          <a:xfrm>
            <a:off x="6172200" y="1965917"/>
            <a:ext cx="5181600" cy="4070754"/>
          </a:xfrm>
        </p:spPr>
      </p:pic>
    </p:spTree>
    <p:extLst>
      <p:ext uri="{BB962C8B-B14F-4D97-AF65-F5344CB8AC3E}">
        <p14:creationId xmlns:p14="http://schemas.microsoft.com/office/powerpoint/2010/main" val="3648006700"/>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A6D67-6C8E-143F-A04F-F467715A6706}"/>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FE06E2FD-7313-6841-40DF-043293B92194}"/>
              </a:ext>
            </a:extLst>
          </p:cNvPr>
          <p:cNvSpPr>
            <a:spLocks noGrp="1"/>
          </p:cNvSpPr>
          <p:nvPr>
            <p:ph sz="half" idx="1"/>
          </p:nvPr>
        </p:nvSpPr>
        <p:spPr/>
        <p:txBody>
          <a:bodyPr/>
          <a:lstStyle/>
          <a:p>
            <a:endParaRPr lang="es-ES" dirty="0">
              <a:hlinkClick r:id="rId2"/>
            </a:endParaRPr>
          </a:p>
          <a:p>
            <a:endParaRPr lang="es-ES" dirty="0">
              <a:hlinkClick r:id="rId2"/>
            </a:endParaRPr>
          </a:p>
          <a:p>
            <a:r>
              <a:rPr lang="es-ES" dirty="0">
                <a:hlinkClick r:id="rId2"/>
              </a:rPr>
              <a:t>Animación 3D de la Proteína Motora Kinesina (con Etiquetas)</a:t>
            </a:r>
            <a:endParaRPr lang="es-ES" dirty="0"/>
          </a:p>
        </p:txBody>
      </p:sp>
      <p:pic>
        <p:nvPicPr>
          <p:cNvPr id="6" name="Marcador de contenido 5">
            <a:extLst>
              <a:ext uri="{FF2B5EF4-FFF2-40B4-BE49-F238E27FC236}">
                <a16:creationId xmlns:a16="http://schemas.microsoft.com/office/drawing/2014/main" id="{CB652119-B722-5541-382E-1C46EC48AE56}"/>
              </a:ext>
            </a:extLst>
          </p:cNvPr>
          <p:cNvPicPr>
            <a:picLocks noGrp="1" noChangeAspect="1"/>
          </p:cNvPicPr>
          <p:nvPr>
            <p:ph sz="half" idx="2"/>
          </p:nvPr>
        </p:nvPicPr>
        <p:blipFill>
          <a:blip r:embed="rId3"/>
          <a:stretch>
            <a:fillRect/>
          </a:stretch>
        </p:blipFill>
        <p:spPr>
          <a:xfrm>
            <a:off x="6172200" y="2557887"/>
            <a:ext cx="5181600" cy="2886813"/>
          </a:xfrm>
        </p:spPr>
      </p:pic>
    </p:spTree>
    <p:extLst>
      <p:ext uri="{BB962C8B-B14F-4D97-AF65-F5344CB8AC3E}">
        <p14:creationId xmlns:p14="http://schemas.microsoft.com/office/powerpoint/2010/main" val="2876078439"/>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97DBCB7F-CC9D-6D93-4090-2F65D42A7289}"/>
              </a:ext>
            </a:extLst>
          </p:cNvPr>
          <p:cNvSpPr>
            <a:spLocks noGrp="1"/>
          </p:cNvSpPr>
          <p:nvPr>
            <p:ph sz="half" idx="1"/>
          </p:nvPr>
        </p:nvSpPr>
        <p:spPr/>
        <p:txBody>
          <a:bodyPr/>
          <a:lstStyle/>
          <a:p>
            <a:r>
              <a:rPr lang="es-ES" dirty="0"/>
              <a:t>Consiste en utilizar un haz de luz enfocado para ejercer fuerza sobre una microesfera transparente atrapándola en su interior.</a:t>
            </a:r>
          </a:p>
          <a:p>
            <a:r>
              <a:rPr lang="es-ES" dirty="0"/>
              <a:t>Con ello se pueden medir fuerzas con gran precisión en los 3 ejes del espacio.</a:t>
            </a:r>
          </a:p>
          <a:p>
            <a:endParaRPr lang="es-ES" dirty="0"/>
          </a:p>
          <a:p>
            <a:endParaRPr lang="es-ES" dirty="0"/>
          </a:p>
          <a:p>
            <a:endParaRPr lang="es-ES" dirty="0"/>
          </a:p>
        </p:txBody>
      </p:sp>
      <p:pic>
        <p:nvPicPr>
          <p:cNvPr id="6" name="Marcador de contenido 5">
            <a:extLst>
              <a:ext uri="{FF2B5EF4-FFF2-40B4-BE49-F238E27FC236}">
                <a16:creationId xmlns:a16="http://schemas.microsoft.com/office/drawing/2014/main" id="{5E811037-9C93-96FA-588D-1D1C23FE83AB}"/>
              </a:ext>
            </a:extLst>
          </p:cNvPr>
          <p:cNvPicPr>
            <a:picLocks noGrp="1" noChangeAspect="1"/>
          </p:cNvPicPr>
          <p:nvPr>
            <p:ph sz="half" idx="2"/>
          </p:nvPr>
        </p:nvPicPr>
        <p:blipFill>
          <a:blip r:embed="rId2"/>
          <a:stretch>
            <a:fillRect/>
          </a:stretch>
        </p:blipFill>
        <p:spPr>
          <a:xfrm>
            <a:off x="6172200" y="1965917"/>
            <a:ext cx="5181600" cy="4070754"/>
          </a:xfrm>
        </p:spPr>
      </p:pic>
    </p:spTree>
    <p:extLst>
      <p:ext uri="{BB962C8B-B14F-4D97-AF65-F5344CB8AC3E}">
        <p14:creationId xmlns:p14="http://schemas.microsoft.com/office/powerpoint/2010/main" val="1670261214"/>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7DBCB7F-CC9D-6D93-4090-2F65D42A7289}"/>
                  </a:ext>
                </a:extLst>
              </p:cNvPr>
              <p:cNvSpPr>
                <a:spLocks noGrp="1"/>
              </p:cNvSpPr>
              <p:nvPr>
                <p:ph sz="half" idx="1"/>
              </p:nvPr>
            </p:nvSpPr>
            <p:spPr/>
            <p:txBody>
              <a:bodyPr/>
              <a:lstStyle/>
              <a:p>
                <a:r>
                  <a:rPr lang="es-ES" dirty="0"/>
                  <a:t>La fuerza que se puede conseguir con este dispositivo es variable, pero está en la escala de los </a:t>
                </a:r>
                <a14:m>
                  <m:oMath xmlns:m="http://schemas.openxmlformats.org/officeDocument/2006/math">
                    <m:r>
                      <a:rPr lang="es-ES" b="0" i="1" smtClean="0">
                        <a:latin typeface="Cambria Math" panose="02040503050406030204" pitchFamily="18" charset="0"/>
                      </a:rPr>
                      <m:t>𝑝𝑁</m:t>
                    </m:r>
                    <m:r>
                      <a:rPr lang="es-ES" b="0" i="1" smtClean="0">
                        <a:latin typeface="Cambria Math" panose="02040503050406030204" pitchFamily="18" charset="0"/>
                      </a:rPr>
                      <m:t>−</m:t>
                    </m:r>
                    <m:r>
                      <a:rPr lang="es-ES" b="0" i="1" smtClean="0">
                        <a:latin typeface="Cambria Math" panose="02040503050406030204" pitchFamily="18" charset="0"/>
                      </a:rPr>
                      <m:t>𝑛𝑁</m:t>
                    </m:r>
                  </m:oMath>
                </a14:m>
                <a:r>
                  <a:rPr lang="es-ES" dirty="0"/>
                  <a:t> y la precisión óptica está en el orden de los </a:t>
                </a:r>
                <a14:m>
                  <m:oMath xmlns:m="http://schemas.openxmlformats.org/officeDocument/2006/math">
                    <m:r>
                      <a:rPr lang="es-ES" b="0" i="1" smtClean="0">
                        <a:latin typeface="Cambria Math" panose="02040503050406030204" pitchFamily="18" charset="0"/>
                      </a:rPr>
                      <m:t>𝑛𝑚</m:t>
                    </m:r>
                  </m:oMath>
                </a14:m>
                <a:r>
                  <a:rPr lang="es-ES" dirty="0"/>
                  <a:t>. Por lo que es un dispositivo ideal para actuar en escalas biológicas.</a:t>
                </a:r>
              </a:p>
              <a:p>
                <a:endParaRPr lang="es-ES" dirty="0"/>
              </a:p>
              <a:p>
                <a:endParaRPr lang="es-ES" dirty="0"/>
              </a:p>
              <a:p>
                <a:endParaRPr lang="es-ES" dirty="0"/>
              </a:p>
              <a:p>
                <a:endParaRPr lang="es-ES" dirty="0"/>
              </a:p>
            </p:txBody>
          </p:sp>
        </mc:Choice>
        <mc:Fallback xmlns="">
          <p:sp>
            <p:nvSpPr>
              <p:cNvPr id="3" name="Marcador de contenido 2">
                <a:extLst>
                  <a:ext uri="{FF2B5EF4-FFF2-40B4-BE49-F238E27FC236}">
                    <a16:creationId xmlns:a16="http://schemas.microsoft.com/office/drawing/2014/main" id="{97DBCB7F-CC9D-6D93-4090-2F65D42A7289}"/>
                  </a:ext>
                </a:extLst>
              </p:cNvPr>
              <p:cNvSpPr>
                <a:spLocks noGrp="1" noRot="1" noChangeAspect="1" noMove="1" noResize="1" noEditPoints="1" noAdjustHandles="1" noChangeArrowheads="1" noChangeShapeType="1" noTextEdit="1"/>
              </p:cNvSpPr>
              <p:nvPr>
                <p:ph sz="half" idx="1"/>
              </p:nvPr>
            </p:nvSpPr>
            <p:spPr>
              <a:blipFill>
                <a:blip r:embed="rId2"/>
                <a:stretch>
                  <a:fillRect l="-2118" t="-2381" r="-1176"/>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5E811037-9C93-96FA-588D-1D1C23FE83AB}"/>
              </a:ext>
            </a:extLst>
          </p:cNvPr>
          <p:cNvPicPr>
            <a:picLocks noGrp="1" noChangeAspect="1"/>
          </p:cNvPicPr>
          <p:nvPr>
            <p:ph sz="half" idx="2"/>
          </p:nvPr>
        </p:nvPicPr>
        <p:blipFill>
          <a:blip r:embed="rId3"/>
          <a:stretch>
            <a:fillRect/>
          </a:stretch>
        </p:blipFill>
        <p:spPr>
          <a:xfrm>
            <a:off x="6172200" y="1965917"/>
            <a:ext cx="5181600" cy="4070754"/>
          </a:xfrm>
        </p:spPr>
      </p:pic>
    </p:spTree>
    <p:extLst>
      <p:ext uri="{BB962C8B-B14F-4D97-AF65-F5344CB8AC3E}">
        <p14:creationId xmlns:p14="http://schemas.microsoft.com/office/powerpoint/2010/main" val="2147142756"/>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7DBCB7F-CC9D-6D93-4090-2F65D42A7289}"/>
                  </a:ext>
                </a:extLst>
              </p:cNvPr>
              <p:cNvSpPr>
                <a:spLocks noGrp="1"/>
              </p:cNvSpPr>
              <p:nvPr>
                <p:ph sz="half" idx="1"/>
              </p:nvPr>
            </p:nvSpPr>
            <p:spPr/>
            <p:txBody>
              <a:bodyPr/>
              <a:lstStyle/>
              <a:p>
                <a:r>
                  <a:rPr lang="es-ES" dirty="0"/>
                  <a:t>Los objetos dieléctricos transparentes son atraídos hacia el punto focal del haz, justo delante del </a:t>
                </a:r>
                <a:r>
                  <a:rPr lang="es-ES" dirty="0" err="1"/>
                  <a:t>waist</a:t>
                </a:r>
                <a:r>
                  <a:rPr lang="es-ES" dirty="0"/>
                  <a:t>. Variando el tipo de </a:t>
                </a:r>
                <a:r>
                  <a:rPr lang="es-ES" dirty="0" err="1"/>
                  <a:t>bead</a:t>
                </a:r>
                <a:r>
                  <a:rPr lang="es-ES" dirty="0"/>
                  <a:t> y la potencia del láser somos capaces de determinar de forma óptima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𝐾</m:t>
                        </m:r>
                      </m:e>
                      <m:sub>
                        <m:r>
                          <a:rPr lang="es-ES" b="0" i="1" smtClean="0">
                            <a:latin typeface="Cambria Math" panose="02040503050406030204" pitchFamily="18" charset="0"/>
                          </a:rPr>
                          <m:t>𝑡𝑟𝑎𝑝</m:t>
                        </m:r>
                      </m:sub>
                    </m:sSub>
                    <m:r>
                      <a:rPr lang="es-ES" b="0" i="1" smtClean="0">
                        <a:latin typeface="Cambria Math" panose="02040503050406030204" pitchFamily="18" charset="0"/>
                        <a:ea typeface="Cambria Math" panose="02040503050406030204" pitchFamily="18" charset="0"/>
                      </a:rPr>
                      <m:t>≈0,1</m:t>
                    </m:r>
                    <m:r>
                      <a:rPr lang="es-ES" b="0" i="1" smtClean="0">
                        <a:latin typeface="Cambria Math" panose="02040503050406030204" pitchFamily="18" charset="0"/>
                        <a:ea typeface="Cambria Math" panose="02040503050406030204" pitchFamily="18" charset="0"/>
                      </a:rPr>
                      <m:t>𝑝𝑁</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𝑛𝑚</m:t>
                    </m:r>
                  </m:oMath>
                </a14:m>
                <a:r>
                  <a:rPr lang="es-ES" dirty="0"/>
                  <a:t>.</a:t>
                </a:r>
              </a:p>
              <a:p>
                <a:endParaRPr lang="es-ES" dirty="0"/>
              </a:p>
              <a:p>
                <a:endParaRPr lang="es-ES" dirty="0"/>
              </a:p>
              <a:p>
                <a:endParaRPr lang="es-ES" dirty="0"/>
              </a:p>
              <a:p>
                <a:endParaRPr lang="es-ES" dirty="0"/>
              </a:p>
            </p:txBody>
          </p:sp>
        </mc:Choice>
        <mc:Fallback xmlns="">
          <p:sp>
            <p:nvSpPr>
              <p:cNvPr id="3" name="Marcador de contenido 2">
                <a:extLst>
                  <a:ext uri="{FF2B5EF4-FFF2-40B4-BE49-F238E27FC236}">
                    <a16:creationId xmlns:a16="http://schemas.microsoft.com/office/drawing/2014/main" id="{97DBCB7F-CC9D-6D93-4090-2F65D42A7289}"/>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8" name="Marcador de contenido 7">
            <a:extLst>
              <a:ext uri="{FF2B5EF4-FFF2-40B4-BE49-F238E27FC236}">
                <a16:creationId xmlns:a16="http://schemas.microsoft.com/office/drawing/2014/main" id="{F13A4703-9947-0B02-7172-5419F888903D}"/>
              </a:ext>
            </a:extLst>
          </p:cNvPr>
          <p:cNvPicPr>
            <a:picLocks noGrp="1" noChangeAspect="1"/>
          </p:cNvPicPr>
          <p:nvPr>
            <p:ph sz="half" idx="2"/>
          </p:nvPr>
        </p:nvPicPr>
        <p:blipFill>
          <a:blip r:embed="rId3"/>
          <a:srcRect t="1737"/>
          <a:stretch/>
        </p:blipFill>
        <p:spPr>
          <a:xfrm>
            <a:off x="6291262" y="2567030"/>
            <a:ext cx="4943475" cy="2920163"/>
          </a:xfrm>
        </p:spPr>
      </p:pic>
    </p:spTree>
    <p:extLst>
      <p:ext uri="{BB962C8B-B14F-4D97-AF65-F5344CB8AC3E}">
        <p14:creationId xmlns:p14="http://schemas.microsoft.com/office/powerpoint/2010/main" val="3715971238"/>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97DBCB7F-CC9D-6D93-4090-2F65D42A7289}"/>
              </a:ext>
            </a:extLst>
          </p:cNvPr>
          <p:cNvSpPr>
            <a:spLocks noGrp="1"/>
          </p:cNvSpPr>
          <p:nvPr>
            <p:ph sz="half" idx="1"/>
          </p:nvPr>
        </p:nvSpPr>
        <p:spPr/>
        <p:txBody>
          <a:bodyPr/>
          <a:lstStyle/>
          <a:p>
            <a:r>
              <a:rPr lang="es-ES" dirty="0"/>
              <a:t>¿Cómo hace la luz para confinar el </a:t>
            </a:r>
            <a:r>
              <a:rPr lang="es-ES" dirty="0" err="1"/>
              <a:t>bead</a:t>
            </a:r>
            <a:r>
              <a:rPr lang="es-ES" dirty="0"/>
              <a:t>?</a:t>
            </a:r>
          </a:p>
          <a:p>
            <a:r>
              <a:rPr lang="es-ES" sz="1800" dirty="0"/>
              <a:t>Cuando un cuerpo interacciona con la luz hay 3 procesos que se dan, transmisión, reflexión y absorción. </a:t>
            </a:r>
          </a:p>
          <a:p>
            <a:r>
              <a:rPr lang="es-ES" sz="1800" dirty="0"/>
              <a:t>Debido al gradiente de intensidad entre el centro del haz y los laterales la microesfera queda confinada.</a:t>
            </a:r>
          </a:p>
          <a:p>
            <a:endParaRPr lang="es-ES" dirty="0"/>
          </a:p>
          <a:p>
            <a:endParaRPr lang="es-ES" dirty="0"/>
          </a:p>
          <a:p>
            <a:endParaRPr lang="es-ES" dirty="0"/>
          </a:p>
        </p:txBody>
      </p:sp>
      <p:pic>
        <p:nvPicPr>
          <p:cNvPr id="8" name="Marcador de contenido 7">
            <a:extLst>
              <a:ext uri="{FF2B5EF4-FFF2-40B4-BE49-F238E27FC236}">
                <a16:creationId xmlns:a16="http://schemas.microsoft.com/office/drawing/2014/main" id="{F13A4703-9947-0B02-7172-5419F888903D}"/>
              </a:ext>
            </a:extLst>
          </p:cNvPr>
          <p:cNvPicPr>
            <a:picLocks noGrp="1" noChangeAspect="1"/>
          </p:cNvPicPr>
          <p:nvPr>
            <p:ph sz="half" idx="2"/>
          </p:nvPr>
        </p:nvPicPr>
        <p:blipFill>
          <a:blip r:embed="rId2"/>
          <a:srcRect t="1455"/>
          <a:stretch/>
        </p:blipFill>
        <p:spPr>
          <a:xfrm>
            <a:off x="6291262" y="2558642"/>
            <a:ext cx="4943475" cy="2928552"/>
          </a:xfrm>
        </p:spPr>
      </p:pic>
    </p:spTree>
    <p:extLst>
      <p:ext uri="{BB962C8B-B14F-4D97-AF65-F5344CB8AC3E}">
        <p14:creationId xmlns:p14="http://schemas.microsoft.com/office/powerpoint/2010/main" val="1179783338"/>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97DBCB7F-CC9D-6D93-4090-2F65D42A7289}"/>
              </a:ext>
            </a:extLst>
          </p:cNvPr>
          <p:cNvSpPr>
            <a:spLocks noGrp="1"/>
          </p:cNvSpPr>
          <p:nvPr>
            <p:ph sz="half" idx="1"/>
          </p:nvPr>
        </p:nvSpPr>
        <p:spPr/>
        <p:txBody>
          <a:bodyPr/>
          <a:lstStyle/>
          <a:p>
            <a:r>
              <a:rPr lang="es-ES" dirty="0"/>
              <a:t>Hay que tener en cuenta en índice de refracción del agua para este experimento. Si nos encontramos en zonas donde la absorción del agua es muy grande esto no funcionará, por lo que se suele utilizar el rango Vis-NIR</a:t>
            </a:r>
            <a:endParaRPr lang="es-ES" sz="1800" dirty="0"/>
          </a:p>
          <a:p>
            <a:endParaRPr lang="es-ES" dirty="0"/>
          </a:p>
          <a:p>
            <a:endParaRPr lang="es-ES" dirty="0"/>
          </a:p>
          <a:p>
            <a:endParaRPr lang="es-ES" dirty="0"/>
          </a:p>
        </p:txBody>
      </p:sp>
      <p:pic>
        <p:nvPicPr>
          <p:cNvPr id="10" name="Marcador de contenido 9">
            <a:extLst>
              <a:ext uri="{FF2B5EF4-FFF2-40B4-BE49-F238E27FC236}">
                <a16:creationId xmlns:a16="http://schemas.microsoft.com/office/drawing/2014/main" id="{DB2E1AED-7115-9D00-3398-AE141A12C16C}"/>
              </a:ext>
            </a:extLst>
          </p:cNvPr>
          <p:cNvPicPr>
            <a:picLocks noGrp="1" noChangeAspect="1"/>
          </p:cNvPicPr>
          <p:nvPr>
            <p:ph sz="half" idx="2"/>
          </p:nvPr>
        </p:nvPicPr>
        <p:blipFill>
          <a:blip r:embed="rId2"/>
          <a:stretch>
            <a:fillRect/>
          </a:stretch>
        </p:blipFill>
        <p:spPr>
          <a:xfrm>
            <a:off x="6172200" y="2171337"/>
            <a:ext cx="5181600" cy="3659914"/>
          </a:xfrm>
        </p:spPr>
      </p:pic>
    </p:spTree>
    <p:extLst>
      <p:ext uri="{BB962C8B-B14F-4D97-AF65-F5344CB8AC3E}">
        <p14:creationId xmlns:p14="http://schemas.microsoft.com/office/powerpoint/2010/main" val="852306470"/>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97DBCB7F-CC9D-6D93-4090-2F65D42A7289}"/>
              </a:ext>
            </a:extLst>
          </p:cNvPr>
          <p:cNvSpPr>
            <a:spLocks noGrp="1"/>
          </p:cNvSpPr>
          <p:nvPr>
            <p:ph sz="half" idx="1"/>
          </p:nvPr>
        </p:nvSpPr>
        <p:spPr/>
        <p:txBody>
          <a:bodyPr/>
          <a:lstStyle/>
          <a:p>
            <a:r>
              <a:rPr lang="es-ES" dirty="0"/>
              <a:t>Antes de nada, vamos a ver un poquito como es un haz enfocado.</a:t>
            </a:r>
            <a:endParaRPr lang="es-ES" sz="1800" dirty="0"/>
          </a:p>
          <a:p>
            <a:endParaRPr lang="es-ES" dirty="0"/>
          </a:p>
          <a:p>
            <a:endParaRPr lang="es-ES" dirty="0"/>
          </a:p>
          <a:p>
            <a:endParaRPr lang="es-ES" dirty="0"/>
          </a:p>
        </p:txBody>
      </p:sp>
      <p:pic>
        <p:nvPicPr>
          <p:cNvPr id="7" name="Marcador de contenido 6">
            <a:extLst>
              <a:ext uri="{FF2B5EF4-FFF2-40B4-BE49-F238E27FC236}">
                <a16:creationId xmlns:a16="http://schemas.microsoft.com/office/drawing/2014/main" id="{75F226F5-53B4-E3FD-5738-04D5CA8AC059}"/>
              </a:ext>
            </a:extLst>
          </p:cNvPr>
          <p:cNvPicPr>
            <a:picLocks noGrp="1" noChangeAspect="1"/>
          </p:cNvPicPr>
          <p:nvPr>
            <p:ph sz="half" idx="2"/>
          </p:nvPr>
        </p:nvPicPr>
        <p:blipFill>
          <a:blip r:embed="rId2"/>
          <a:stretch>
            <a:fillRect/>
          </a:stretch>
        </p:blipFill>
        <p:spPr>
          <a:xfrm>
            <a:off x="6938681" y="1825625"/>
            <a:ext cx="3648637" cy="4351338"/>
          </a:xfrm>
        </p:spPr>
      </p:pic>
    </p:spTree>
    <p:extLst>
      <p:ext uri="{BB962C8B-B14F-4D97-AF65-F5344CB8AC3E}">
        <p14:creationId xmlns:p14="http://schemas.microsoft.com/office/powerpoint/2010/main" val="3828340259"/>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94AB53-89A9-2AAA-AC22-C3C9490F4602}"/>
              </a:ext>
            </a:extLst>
          </p:cNvPr>
          <p:cNvSpPr>
            <a:spLocks noGrp="1"/>
          </p:cNvSpPr>
          <p:nvPr>
            <p:ph type="title"/>
          </p:nvPr>
        </p:nvSpPr>
        <p:spPr/>
        <p:txBody>
          <a:bodyPr/>
          <a:lstStyle/>
          <a:p>
            <a:r>
              <a:rPr lang="es-ES" dirty="0" err="1"/>
              <a:t>Tampas</a:t>
            </a:r>
            <a:r>
              <a:rPr lang="es-ES" dirty="0"/>
              <a:t> ópticas</a:t>
            </a:r>
          </a:p>
        </p:txBody>
      </p:sp>
      <p:sp>
        <p:nvSpPr>
          <p:cNvPr id="3" name="Marcador de contenido 2">
            <a:extLst>
              <a:ext uri="{FF2B5EF4-FFF2-40B4-BE49-F238E27FC236}">
                <a16:creationId xmlns:a16="http://schemas.microsoft.com/office/drawing/2014/main" id="{81CB4265-3AE6-0448-8CB9-053C5790177E}"/>
              </a:ext>
            </a:extLst>
          </p:cNvPr>
          <p:cNvSpPr>
            <a:spLocks noGrp="1"/>
          </p:cNvSpPr>
          <p:nvPr>
            <p:ph sz="half" idx="1"/>
          </p:nvPr>
        </p:nvSpPr>
        <p:spPr/>
        <p:txBody>
          <a:bodyPr/>
          <a:lstStyle/>
          <a:p>
            <a:endParaRPr lang="es-ES"/>
          </a:p>
        </p:txBody>
      </p:sp>
      <p:sp>
        <p:nvSpPr>
          <p:cNvPr id="4" name="Marcador de contenido 3">
            <a:extLst>
              <a:ext uri="{FF2B5EF4-FFF2-40B4-BE49-F238E27FC236}">
                <a16:creationId xmlns:a16="http://schemas.microsoft.com/office/drawing/2014/main" id="{BB28A5D0-C437-5E72-F525-AA300B25AF56}"/>
              </a:ext>
            </a:extLst>
          </p:cNvPr>
          <p:cNvSpPr>
            <a:spLocks noGrp="1"/>
          </p:cNvSpPr>
          <p:nvPr>
            <p:ph sz="half" idx="2"/>
          </p:nvPr>
        </p:nvSpPr>
        <p:spPr/>
        <p:txBody>
          <a:bodyPr/>
          <a:lstStyle/>
          <a:p>
            <a:endParaRPr lang="es-ES"/>
          </a:p>
        </p:txBody>
      </p:sp>
      <p:pic>
        <p:nvPicPr>
          <p:cNvPr id="6" name="Imagen 5">
            <a:extLst>
              <a:ext uri="{FF2B5EF4-FFF2-40B4-BE49-F238E27FC236}">
                <a16:creationId xmlns:a16="http://schemas.microsoft.com/office/drawing/2014/main" id="{3A304339-152C-4976-42F6-0A56CFE85DE0}"/>
              </a:ext>
            </a:extLst>
          </p:cNvPr>
          <p:cNvPicPr>
            <a:picLocks noChangeAspect="1"/>
          </p:cNvPicPr>
          <p:nvPr/>
        </p:nvPicPr>
        <p:blipFill>
          <a:blip r:embed="rId2"/>
          <a:stretch>
            <a:fillRect/>
          </a:stretch>
        </p:blipFill>
        <p:spPr>
          <a:xfrm>
            <a:off x="838200" y="1690688"/>
            <a:ext cx="10515600" cy="5057942"/>
          </a:xfrm>
          <a:prstGeom prst="rect">
            <a:avLst/>
          </a:prstGeom>
        </p:spPr>
      </p:pic>
    </p:spTree>
    <p:extLst>
      <p:ext uri="{BB962C8B-B14F-4D97-AF65-F5344CB8AC3E}">
        <p14:creationId xmlns:p14="http://schemas.microsoft.com/office/powerpoint/2010/main" val="4010878866"/>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3918301-8572-8E71-5177-125ED7E879F1}"/>
              </a:ext>
            </a:extLst>
          </p:cNvPr>
          <p:cNvPicPr>
            <a:picLocks noChangeAspect="1"/>
          </p:cNvPicPr>
          <p:nvPr/>
        </p:nvPicPr>
        <p:blipFill>
          <a:blip r:embed="rId2"/>
          <a:stretch>
            <a:fillRect/>
          </a:stretch>
        </p:blipFill>
        <p:spPr>
          <a:xfrm>
            <a:off x="1906038" y="1148060"/>
            <a:ext cx="8379923" cy="5727146"/>
          </a:xfrm>
          <a:prstGeom prst="rect">
            <a:avLst/>
          </a:prstGeom>
        </p:spPr>
      </p:pic>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p:spTree>
    <p:extLst>
      <p:ext uri="{BB962C8B-B14F-4D97-AF65-F5344CB8AC3E}">
        <p14:creationId xmlns:p14="http://schemas.microsoft.com/office/powerpoint/2010/main" val="305221529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B5764-9A2B-9A11-2491-EF235976B899}"/>
              </a:ext>
            </a:extLst>
          </p:cNvPr>
          <p:cNvSpPr>
            <a:spLocks noGrp="1"/>
          </p:cNvSpPr>
          <p:nvPr>
            <p:ph type="title"/>
          </p:nvPr>
        </p:nvSpPr>
        <p:spPr/>
        <p:txBody>
          <a:bodyPr/>
          <a:lstStyle/>
          <a:p>
            <a:r>
              <a:rPr lang="es-ES" dirty="0"/>
              <a:t>ARN</a:t>
            </a:r>
          </a:p>
        </p:txBody>
      </p:sp>
      <p:pic>
        <p:nvPicPr>
          <p:cNvPr id="8" name="Marcador de contenido 7">
            <a:extLst>
              <a:ext uri="{FF2B5EF4-FFF2-40B4-BE49-F238E27FC236}">
                <a16:creationId xmlns:a16="http://schemas.microsoft.com/office/drawing/2014/main" id="{9D5CC3D5-87E0-51DE-DFAD-F9D21E99E0EC}"/>
              </a:ext>
            </a:extLst>
          </p:cNvPr>
          <p:cNvPicPr>
            <a:picLocks noGrp="1" noChangeAspect="1"/>
          </p:cNvPicPr>
          <p:nvPr>
            <p:ph sz="half" idx="1"/>
          </p:nvPr>
        </p:nvPicPr>
        <p:blipFill rotWithShape="1">
          <a:blip r:embed="rId2"/>
          <a:srcRect b="2308"/>
          <a:stretch/>
        </p:blipFill>
        <p:spPr>
          <a:xfrm>
            <a:off x="838200" y="3279268"/>
            <a:ext cx="5181600" cy="1410719"/>
          </a:xfrm>
        </p:spPr>
      </p:pic>
      <p:sp>
        <p:nvSpPr>
          <p:cNvPr id="10" name="Marcador de contenido 9">
            <a:extLst>
              <a:ext uri="{FF2B5EF4-FFF2-40B4-BE49-F238E27FC236}">
                <a16:creationId xmlns:a16="http://schemas.microsoft.com/office/drawing/2014/main" id="{E76E8A3C-B216-B048-C9B4-C8D5E2594911}"/>
              </a:ext>
            </a:extLst>
          </p:cNvPr>
          <p:cNvSpPr>
            <a:spLocks noGrp="1"/>
          </p:cNvSpPr>
          <p:nvPr>
            <p:ph sz="half" idx="2"/>
          </p:nvPr>
        </p:nvSpPr>
        <p:spPr/>
        <p:txBody>
          <a:bodyPr>
            <a:normAutofit/>
          </a:bodyPr>
          <a:lstStyle/>
          <a:p>
            <a:r>
              <a:rPr lang="es-ES" dirty="0"/>
              <a:t>El ARN normalmente es una única cadena, aunque algunas veces se puede ver ARN formando una doble cadena (</a:t>
            </a:r>
            <a:r>
              <a:rPr lang="es-ES" dirty="0" err="1"/>
              <a:t>dsRNA</a:t>
            </a:r>
            <a:r>
              <a:rPr lang="es-ES" dirty="0"/>
              <a:t>)</a:t>
            </a:r>
          </a:p>
        </p:txBody>
      </p:sp>
    </p:spTree>
    <p:extLst>
      <p:ext uri="{BB962C8B-B14F-4D97-AF65-F5344CB8AC3E}">
        <p14:creationId xmlns:p14="http://schemas.microsoft.com/office/powerpoint/2010/main" val="1062658170"/>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04BF57A-572F-06EE-F960-1F203F7A501B}"/>
              </a:ext>
            </a:extLst>
          </p:cNvPr>
          <p:cNvPicPr>
            <a:picLocks noChangeAspect="1"/>
          </p:cNvPicPr>
          <p:nvPr/>
        </p:nvPicPr>
        <p:blipFill>
          <a:blip r:embed="rId2"/>
          <a:stretch>
            <a:fillRect/>
          </a:stretch>
        </p:blipFill>
        <p:spPr>
          <a:xfrm>
            <a:off x="2374490" y="1750162"/>
            <a:ext cx="7443019" cy="5107838"/>
          </a:xfrm>
          <a:prstGeom prst="rect">
            <a:avLst/>
          </a:prstGeom>
        </p:spPr>
      </p:pic>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p:spTree>
    <p:extLst>
      <p:ext uri="{BB962C8B-B14F-4D97-AF65-F5344CB8AC3E}">
        <p14:creationId xmlns:p14="http://schemas.microsoft.com/office/powerpoint/2010/main" val="1482647062"/>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0721F37-9CB0-BF04-0A99-3D7AFC436CB6}"/>
              </a:ext>
            </a:extLst>
          </p:cNvPr>
          <p:cNvPicPr>
            <a:picLocks noChangeAspect="1"/>
          </p:cNvPicPr>
          <p:nvPr/>
        </p:nvPicPr>
        <p:blipFill>
          <a:blip r:embed="rId2"/>
          <a:stretch>
            <a:fillRect/>
          </a:stretch>
        </p:blipFill>
        <p:spPr>
          <a:xfrm>
            <a:off x="2067390" y="1342529"/>
            <a:ext cx="8057220" cy="5515471"/>
          </a:xfrm>
          <a:prstGeom prst="rect">
            <a:avLst/>
          </a:prstGeom>
        </p:spPr>
      </p:pic>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p:spTree>
    <p:extLst>
      <p:ext uri="{BB962C8B-B14F-4D97-AF65-F5344CB8AC3E}">
        <p14:creationId xmlns:p14="http://schemas.microsoft.com/office/powerpoint/2010/main" val="2635907994"/>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78DA2E1-E230-B6F0-EAAD-8E84251B9F80}"/>
              </a:ext>
            </a:extLst>
          </p:cNvPr>
          <p:cNvPicPr>
            <a:picLocks noChangeAspect="1"/>
          </p:cNvPicPr>
          <p:nvPr/>
        </p:nvPicPr>
        <p:blipFill>
          <a:blip r:embed="rId2"/>
          <a:stretch>
            <a:fillRect/>
          </a:stretch>
        </p:blipFill>
        <p:spPr>
          <a:xfrm>
            <a:off x="2031328" y="1296818"/>
            <a:ext cx="8129344" cy="5561182"/>
          </a:xfrm>
          <a:prstGeom prst="rect">
            <a:avLst/>
          </a:prstGeom>
        </p:spPr>
      </p:pic>
      <p:sp>
        <p:nvSpPr>
          <p:cNvPr id="2" name="Título 1">
            <a:extLst>
              <a:ext uri="{FF2B5EF4-FFF2-40B4-BE49-F238E27FC236}">
                <a16:creationId xmlns:a16="http://schemas.microsoft.com/office/drawing/2014/main" id="{14C7A8E1-B41E-9B8A-5E0C-DD8C31E6D1FE}"/>
              </a:ext>
            </a:extLst>
          </p:cNvPr>
          <p:cNvSpPr>
            <a:spLocks noGrp="1"/>
          </p:cNvSpPr>
          <p:nvPr>
            <p:ph type="title"/>
          </p:nvPr>
        </p:nvSpPr>
        <p:spPr/>
        <p:txBody>
          <a:bodyPr/>
          <a:lstStyle/>
          <a:p>
            <a:r>
              <a:rPr lang="es-ES" dirty="0"/>
              <a:t>Trampas ópticas</a:t>
            </a:r>
          </a:p>
        </p:txBody>
      </p:sp>
    </p:spTree>
    <p:extLst>
      <p:ext uri="{BB962C8B-B14F-4D97-AF65-F5344CB8AC3E}">
        <p14:creationId xmlns:p14="http://schemas.microsoft.com/office/powerpoint/2010/main" val="156048418"/>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BF946E-FD36-9C20-0DB0-2117B5E2981A}"/>
              </a:ext>
            </a:extLst>
          </p:cNvPr>
          <p:cNvSpPr>
            <a:spLocks noGrp="1"/>
          </p:cNvSpPr>
          <p:nvPr>
            <p:ph type="title"/>
          </p:nvPr>
        </p:nvSpPr>
        <p:spPr/>
        <p:txBody>
          <a:bodyPr/>
          <a:lstStyle/>
          <a:p>
            <a:r>
              <a:rPr lang="es-ES" dirty="0"/>
              <a:t>Trampas ópticas</a:t>
            </a:r>
          </a:p>
        </p:txBody>
      </p:sp>
      <p:pic>
        <p:nvPicPr>
          <p:cNvPr id="6" name="Marcador de contenido 5">
            <a:extLst>
              <a:ext uri="{FF2B5EF4-FFF2-40B4-BE49-F238E27FC236}">
                <a16:creationId xmlns:a16="http://schemas.microsoft.com/office/drawing/2014/main" id="{6BCCB66F-3C5C-7623-FDDA-7DDBD228A5E0}"/>
              </a:ext>
            </a:extLst>
          </p:cNvPr>
          <p:cNvPicPr>
            <a:picLocks noGrp="1" noChangeAspect="1"/>
          </p:cNvPicPr>
          <p:nvPr>
            <p:ph sz="half" idx="1"/>
          </p:nvPr>
        </p:nvPicPr>
        <p:blipFill>
          <a:blip r:embed="rId2"/>
          <a:stretch>
            <a:fillRect/>
          </a:stretch>
        </p:blipFill>
        <p:spPr>
          <a:xfrm>
            <a:off x="838200" y="2330460"/>
            <a:ext cx="5181600" cy="3341668"/>
          </a:xfrm>
        </p:spPr>
      </p:pic>
      <p:pic>
        <p:nvPicPr>
          <p:cNvPr id="8" name="Marcador de contenido 7">
            <a:extLst>
              <a:ext uri="{FF2B5EF4-FFF2-40B4-BE49-F238E27FC236}">
                <a16:creationId xmlns:a16="http://schemas.microsoft.com/office/drawing/2014/main" id="{03ABDB99-18B0-C17F-5AF9-F82B26DA5B73}"/>
              </a:ext>
            </a:extLst>
          </p:cNvPr>
          <p:cNvPicPr>
            <a:picLocks noGrp="1" noChangeAspect="1"/>
          </p:cNvPicPr>
          <p:nvPr>
            <p:ph sz="half" idx="2"/>
          </p:nvPr>
        </p:nvPicPr>
        <p:blipFill>
          <a:blip r:embed="rId3"/>
          <a:stretch>
            <a:fillRect/>
          </a:stretch>
        </p:blipFill>
        <p:spPr>
          <a:xfrm>
            <a:off x="6172200" y="2346952"/>
            <a:ext cx="5181600" cy="3308684"/>
          </a:xfrm>
        </p:spPr>
      </p:pic>
    </p:spTree>
    <p:extLst>
      <p:ext uri="{BB962C8B-B14F-4D97-AF65-F5344CB8AC3E}">
        <p14:creationId xmlns:p14="http://schemas.microsoft.com/office/powerpoint/2010/main" val="3457674448"/>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928B4-DACF-B62E-1EA3-E208C9BDF7B0}"/>
              </a:ext>
            </a:extLst>
          </p:cNvPr>
          <p:cNvSpPr>
            <a:spLocks noGrp="1"/>
          </p:cNvSpPr>
          <p:nvPr>
            <p:ph type="title"/>
          </p:nvPr>
        </p:nvSpPr>
        <p:spPr/>
        <p:txBody>
          <a:bodyPr/>
          <a:lstStyle/>
          <a:p>
            <a:r>
              <a:rPr lang="es-ES" dirty="0"/>
              <a:t>Trampas ópticas</a:t>
            </a:r>
          </a:p>
        </p:txBody>
      </p:sp>
      <p:pic>
        <p:nvPicPr>
          <p:cNvPr id="6" name="Marcador de contenido 5">
            <a:extLst>
              <a:ext uri="{FF2B5EF4-FFF2-40B4-BE49-F238E27FC236}">
                <a16:creationId xmlns:a16="http://schemas.microsoft.com/office/drawing/2014/main" id="{2EAF85C6-5E13-8987-3102-47A0BADE1BAD}"/>
              </a:ext>
            </a:extLst>
          </p:cNvPr>
          <p:cNvPicPr>
            <a:picLocks noGrp="1" noChangeAspect="1"/>
          </p:cNvPicPr>
          <p:nvPr>
            <p:ph sz="half" idx="1"/>
          </p:nvPr>
        </p:nvPicPr>
        <p:blipFill>
          <a:blip r:embed="rId2"/>
          <a:stretch>
            <a:fillRect/>
          </a:stretch>
        </p:blipFill>
        <p:spPr>
          <a:xfrm>
            <a:off x="1720441" y="1825625"/>
            <a:ext cx="3417117" cy="4351338"/>
          </a:xfrm>
        </p:spPr>
      </p:pic>
      <p:sp>
        <p:nvSpPr>
          <p:cNvPr id="4" name="Marcador de contenido 3">
            <a:extLst>
              <a:ext uri="{FF2B5EF4-FFF2-40B4-BE49-F238E27FC236}">
                <a16:creationId xmlns:a16="http://schemas.microsoft.com/office/drawing/2014/main" id="{BCADDA49-87C5-A9B9-B63A-9AD90A89F703}"/>
              </a:ext>
            </a:extLst>
          </p:cNvPr>
          <p:cNvSpPr>
            <a:spLocks noGrp="1"/>
          </p:cNvSpPr>
          <p:nvPr>
            <p:ph sz="half" idx="2"/>
          </p:nvPr>
        </p:nvSpPr>
        <p:spPr/>
        <p:txBody>
          <a:bodyPr/>
          <a:lstStyle/>
          <a:p>
            <a:r>
              <a:rPr lang="es-ES" dirty="0"/>
              <a:t>Todos estos cálculos los hemos hecho dando por hecho una </a:t>
            </a:r>
            <a:r>
              <a:rPr lang="es-ES" dirty="0" err="1"/>
              <a:t>cosa.¿Cuál</a:t>
            </a:r>
            <a:r>
              <a:rPr lang="es-ES" dirty="0"/>
              <a:t> es?</a:t>
            </a:r>
          </a:p>
        </p:txBody>
      </p:sp>
    </p:spTree>
    <p:extLst>
      <p:ext uri="{BB962C8B-B14F-4D97-AF65-F5344CB8AC3E}">
        <p14:creationId xmlns:p14="http://schemas.microsoft.com/office/powerpoint/2010/main" val="3658305440"/>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928B4-DACF-B62E-1EA3-E208C9BDF7B0}"/>
              </a:ext>
            </a:extLst>
          </p:cNvPr>
          <p:cNvSpPr>
            <a:spLocks noGrp="1"/>
          </p:cNvSpPr>
          <p:nvPr>
            <p:ph type="title"/>
          </p:nvPr>
        </p:nvSpPr>
        <p:spPr/>
        <p:txBody>
          <a:bodyPr/>
          <a:lstStyle/>
          <a:p>
            <a:r>
              <a:rPr lang="es-ES" dirty="0"/>
              <a:t>Trampas ópticas</a:t>
            </a:r>
          </a:p>
        </p:txBody>
      </p:sp>
      <p:pic>
        <p:nvPicPr>
          <p:cNvPr id="6" name="Marcador de contenido 5">
            <a:extLst>
              <a:ext uri="{FF2B5EF4-FFF2-40B4-BE49-F238E27FC236}">
                <a16:creationId xmlns:a16="http://schemas.microsoft.com/office/drawing/2014/main" id="{2EAF85C6-5E13-8987-3102-47A0BADE1BAD}"/>
              </a:ext>
            </a:extLst>
          </p:cNvPr>
          <p:cNvPicPr>
            <a:picLocks noGrp="1" noChangeAspect="1"/>
          </p:cNvPicPr>
          <p:nvPr>
            <p:ph sz="half" idx="1"/>
          </p:nvPr>
        </p:nvPicPr>
        <p:blipFill>
          <a:blip r:embed="rId2"/>
          <a:stretch>
            <a:fillRect/>
          </a:stretch>
        </p:blipFill>
        <p:spPr>
          <a:xfrm>
            <a:off x="1720441" y="1825625"/>
            <a:ext cx="3417117" cy="4351338"/>
          </a:xfrm>
        </p:spPr>
      </p:pic>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BCADDA49-87C5-A9B9-B63A-9AD90A89F703}"/>
                  </a:ext>
                </a:extLst>
              </p:cNvPr>
              <p:cNvSpPr>
                <a:spLocks noGrp="1"/>
              </p:cNvSpPr>
              <p:nvPr>
                <p:ph sz="half" idx="2"/>
              </p:nvPr>
            </p:nvSpPr>
            <p:spPr/>
            <p:txBody>
              <a:bodyPr/>
              <a:lstStyle/>
              <a:p>
                <a:r>
                  <a:rPr lang="es-ES" dirty="0"/>
                  <a:t>El índice de refracción del agua ha de ser menor que el del </a:t>
                </a:r>
                <a:r>
                  <a:rPr lang="es-ES" dirty="0" err="1"/>
                  <a:t>bead</a:t>
                </a:r>
                <a:r>
                  <a:rPr lang="es-ES" dirty="0"/>
                  <a:t> </a:t>
                </a:r>
              </a:p>
              <a:p>
                <a:r>
                  <a:rPr lang="es-ES" sz="1800" dirty="0"/>
                  <a:t>Si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𝑛</m:t>
                        </m:r>
                      </m:e>
                      <m:sub>
                        <m:r>
                          <a:rPr lang="es-ES" sz="1800" b="0" i="1" smtClean="0">
                            <a:latin typeface="Cambria Math" panose="02040503050406030204" pitchFamily="18" charset="0"/>
                          </a:rPr>
                          <m:t>𝑏𝑒𝑎𝑑</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𝑛</m:t>
                        </m:r>
                      </m:e>
                      <m:sub>
                        <m:r>
                          <a:rPr lang="es-ES" sz="1800" b="0" i="1" smtClean="0">
                            <a:latin typeface="Cambria Math" panose="02040503050406030204" pitchFamily="18" charset="0"/>
                          </a:rPr>
                          <m:t>𝑎𝑔𝑢𝑎</m:t>
                        </m:r>
                      </m:sub>
                    </m:sSub>
                  </m:oMath>
                </a14:m>
                <a:r>
                  <a:rPr lang="es-ES" sz="1800" dirty="0"/>
                  <a:t> no hay refracción.</a:t>
                </a:r>
              </a:p>
              <a:p>
                <a:r>
                  <a:rPr lang="es-ES" sz="1800" dirty="0"/>
                  <a:t>Si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𝑛</m:t>
                        </m:r>
                      </m:e>
                      <m:sub>
                        <m:r>
                          <a:rPr lang="es-ES" sz="1800" b="0" i="1" smtClean="0">
                            <a:latin typeface="Cambria Math" panose="02040503050406030204" pitchFamily="18" charset="0"/>
                          </a:rPr>
                          <m:t>𝑏𝑒𝑎𝑑</m:t>
                        </m:r>
                      </m:sub>
                    </m:sSub>
                    <m:r>
                      <a:rPr lang="es-ES" sz="1800" b="0" i="1" smtClean="0">
                        <a:latin typeface="Cambria Math" panose="02040503050406030204" pitchFamily="18" charset="0"/>
                      </a:rPr>
                      <m:t>&lt;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𝑛</m:t>
                        </m:r>
                      </m:e>
                      <m:sub>
                        <m:r>
                          <a:rPr lang="es-ES" sz="1800" b="0" i="1" smtClean="0">
                            <a:latin typeface="Cambria Math" panose="02040503050406030204" pitchFamily="18" charset="0"/>
                          </a:rPr>
                          <m:t>𝑎𝑔𝑢𝑎</m:t>
                        </m:r>
                      </m:sub>
                    </m:sSub>
                  </m:oMath>
                </a14:m>
                <a:r>
                  <a:rPr lang="es-ES" sz="1800" dirty="0"/>
                  <a:t> el </a:t>
                </a:r>
                <a:r>
                  <a:rPr lang="es-ES" sz="1800" dirty="0" err="1"/>
                  <a:t>bead</a:t>
                </a:r>
                <a:r>
                  <a:rPr lang="es-ES" sz="1800" dirty="0"/>
                  <a:t> se escapa debido al gradiente de intensidad del haz</a:t>
                </a:r>
              </a:p>
              <a:p>
                <a:r>
                  <a:rPr lang="es-ES" sz="1800" dirty="0"/>
                  <a:t>Si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𝑛</m:t>
                        </m:r>
                      </m:e>
                      <m:sub>
                        <m:r>
                          <a:rPr lang="es-ES" sz="1800" b="0" i="1" smtClean="0">
                            <a:latin typeface="Cambria Math" panose="02040503050406030204" pitchFamily="18" charset="0"/>
                          </a:rPr>
                          <m:t>𝑛𝑒𝑎𝑑</m:t>
                        </m:r>
                      </m:sub>
                    </m:sSub>
                    <m:r>
                      <a:rPr lang="es-ES" sz="1800" b="0" i="1" smtClean="0">
                        <a:latin typeface="Cambria Math" panose="02040503050406030204" pitchFamily="18" charset="0"/>
                      </a:rPr>
                      <m:t>&gt;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𝑛</m:t>
                        </m:r>
                      </m:e>
                      <m:sub>
                        <m:r>
                          <a:rPr lang="es-ES" sz="1800" b="0" i="1" smtClean="0">
                            <a:latin typeface="Cambria Math" panose="02040503050406030204" pitchFamily="18" charset="0"/>
                          </a:rPr>
                          <m:t>𝑎𝑔𝑢𝑎</m:t>
                        </m:r>
                      </m:sub>
                    </m:sSub>
                    <m:r>
                      <a:rPr lang="es-ES" sz="1800" b="0" i="1" smtClean="0">
                        <a:latin typeface="Cambria Math" panose="02040503050406030204" pitchFamily="18" charset="0"/>
                      </a:rPr>
                      <m:t> </m:t>
                    </m:r>
                  </m:oMath>
                </a14:m>
                <a:r>
                  <a:rPr lang="es-ES" sz="1800" dirty="0"/>
                  <a:t>la trampa es estable</a:t>
                </a:r>
              </a:p>
            </p:txBody>
          </p:sp>
        </mc:Choice>
        <mc:Fallback xmlns="">
          <p:sp>
            <p:nvSpPr>
              <p:cNvPr id="4" name="Marcador de contenido 3">
                <a:extLst>
                  <a:ext uri="{FF2B5EF4-FFF2-40B4-BE49-F238E27FC236}">
                    <a16:creationId xmlns:a16="http://schemas.microsoft.com/office/drawing/2014/main" id="{BCADDA49-87C5-A9B9-B63A-9AD90A89F703}"/>
                  </a:ext>
                </a:extLst>
              </p:cNvPr>
              <p:cNvSpPr>
                <a:spLocks noGrp="1" noRot="1" noChangeAspect="1" noMove="1" noResize="1" noEditPoints="1" noAdjustHandles="1" noChangeArrowheads="1" noChangeShapeType="1" noTextEdit="1"/>
              </p:cNvSpPr>
              <p:nvPr>
                <p:ph sz="half" idx="2"/>
              </p:nvPr>
            </p:nvSpPr>
            <p:spPr>
              <a:blipFill>
                <a:blip r:embed="rId3"/>
                <a:stretch>
                  <a:fillRect l="-2118" t="-2381" r="-3765"/>
                </a:stretch>
              </a:blipFill>
            </p:spPr>
            <p:txBody>
              <a:bodyPr/>
              <a:lstStyle/>
              <a:p>
                <a:r>
                  <a:rPr lang="es-ES">
                    <a:noFill/>
                  </a:rPr>
                  <a:t> </a:t>
                </a:r>
              </a:p>
            </p:txBody>
          </p:sp>
        </mc:Fallback>
      </mc:AlternateContent>
    </p:spTree>
    <p:extLst>
      <p:ext uri="{BB962C8B-B14F-4D97-AF65-F5344CB8AC3E}">
        <p14:creationId xmlns:p14="http://schemas.microsoft.com/office/powerpoint/2010/main" val="3364797655"/>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928B4-DACF-B62E-1EA3-E208C9BDF7B0}"/>
              </a:ext>
            </a:extLst>
          </p:cNvPr>
          <p:cNvSpPr>
            <a:spLocks noGrp="1"/>
          </p:cNvSpPr>
          <p:nvPr>
            <p:ph type="title"/>
          </p:nvPr>
        </p:nvSpPr>
        <p:spPr/>
        <p:txBody>
          <a:bodyPr/>
          <a:lstStyle/>
          <a:p>
            <a:r>
              <a:rPr lang="es-ES" dirty="0"/>
              <a:t>Trampas ópticas</a:t>
            </a:r>
          </a:p>
        </p:txBody>
      </p:sp>
      <p:pic>
        <p:nvPicPr>
          <p:cNvPr id="8" name="Marcador de contenido 7">
            <a:extLst>
              <a:ext uri="{FF2B5EF4-FFF2-40B4-BE49-F238E27FC236}">
                <a16:creationId xmlns:a16="http://schemas.microsoft.com/office/drawing/2014/main" id="{A455DF88-1C31-05DE-8F8F-90B5A61202A2}"/>
              </a:ext>
            </a:extLst>
          </p:cNvPr>
          <p:cNvPicPr>
            <a:picLocks noGrp="1" noChangeAspect="1"/>
          </p:cNvPicPr>
          <p:nvPr>
            <p:ph sz="half" idx="2"/>
          </p:nvPr>
        </p:nvPicPr>
        <p:blipFill>
          <a:blip r:embed="rId2"/>
          <a:srcRect l="9431"/>
          <a:stretch/>
        </p:blipFill>
        <p:spPr>
          <a:xfrm>
            <a:off x="6172202" y="1825625"/>
            <a:ext cx="5797308" cy="4351338"/>
          </a:xfrm>
        </p:spPr>
      </p:pic>
      <p:sp>
        <p:nvSpPr>
          <p:cNvPr id="5" name="Marcador de contenido 4">
            <a:extLst>
              <a:ext uri="{FF2B5EF4-FFF2-40B4-BE49-F238E27FC236}">
                <a16:creationId xmlns:a16="http://schemas.microsoft.com/office/drawing/2014/main" id="{FAFA15A3-AC52-D4A6-725B-920B90202A34}"/>
              </a:ext>
            </a:extLst>
          </p:cNvPr>
          <p:cNvSpPr>
            <a:spLocks noGrp="1"/>
          </p:cNvSpPr>
          <p:nvPr>
            <p:ph sz="half" idx="1"/>
          </p:nvPr>
        </p:nvSpPr>
        <p:spPr/>
        <p:txBody>
          <a:bodyPr/>
          <a:lstStyle/>
          <a:p>
            <a:endParaRPr lang="es-ES" dirty="0"/>
          </a:p>
          <a:p>
            <a:r>
              <a:rPr lang="es-ES" dirty="0"/>
              <a:t>Veamos cómo se utiliza este dispositivo para ver una única quinesina moverse libremente</a:t>
            </a:r>
          </a:p>
        </p:txBody>
      </p:sp>
    </p:spTree>
    <p:extLst>
      <p:ext uri="{BB962C8B-B14F-4D97-AF65-F5344CB8AC3E}">
        <p14:creationId xmlns:p14="http://schemas.microsoft.com/office/powerpoint/2010/main" val="2762893728"/>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2A9D3E-942F-4C2C-0BE6-6895D7F71980}"/>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7187D48B-4CA1-8455-6D33-7120E9EE816D}"/>
              </a:ext>
            </a:extLst>
          </p:cNvPr>
          <p:cNvSpPr>
            <a:spLocks noGrp="1"/>
          </p:cNvSpPr>
          <p:nvPr>
            <p:ph sz="half" idx="1"/>
          </p:nvPr>
        </p:nvSpPr>
        <p:spPr/>
        <p:txBody>
          <a:bodyPr/>
          <a:lstStyle/>
          <a:p>
            <a:r>
              <a:rPr lang="es-ES" dirty="0"/>
              <a:t>Hay dos formas de hacer este experimento, de manera normal y </a:t>
            </a:r>
            <a:r>
              <a:rPr lang="es-ES" dirty="0" err="1"/>
              <a:t>Force-feedback</a:t>
            </a:r>
            <a:endParaRPr lang="es-ES" dirty="0"/>
          </a:p>
        </p:txBody>
      </p:sp>
      <p:pic>
        <p:nvPicPr>
          <p:cNvPr id="6" name="Marcador de contenido 5">
            <a:extLst>
              <a:ext uri="{FF2B5EF4-FFF2-40B4-BE49-F238E27FC236}">
                <a16:creationId xmlns:a16="http://schemas.microsoft.com/office/drawing/2014/main" id="{A5EC5FFA-0958-154F-70E7-9B8600D90A7D}"/>
              </a:ext>
            </a:extLst>
          </p:cNvPr>
          <p:cNvPicPr>
            <a:picLocks noGrp="1" noChangeAspect="1"/>
          </p:cNvPicPr>
          <p:nvPr>
            <p:ph sz="half" idx="2"/>
          </p:nvPr>
        </p:nvPicPr>
        <p:blipFill>
          <a:blip r:embed="rId2"/>
          <a:stretch>
            <a:fillRect/>
          </a:stretch>
        </p:blipFill>
        <p:spPr/>
      </p:pic>
    </p:spTree>
    <p:extLst>
      <p:ext uri="{BB962C8B-B14F-4D97-AF65-F5344CB8AC3E}">
        <p14:creationId xmlns:p14="http://schemas.microsoft.com/office/powerpoint/2010/main" val="977721360"/>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2A9D3E-942F-4C2C-0BE6-6895D7F71980}"/>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7187D48B-4CA1-8455-6D33-7120E9EE816D}"/>
              </a:ext>
            </a:extLst>
          </p:cNvPr>
          <p:cNvSpPr>
            <a:spLocks noGrp="1"/>
          </p:cNvSpPr>
          <p:nvPr>
            <p:ph sz="half" idx="1"/>
          </p:nvPr>
        </p:nvSpPr>
        <p:spPr/>
        <p:txBody>
          <a:bodyPr/>
          <a:lstStyle/>
          <a:p>
            <a:r>
              <a:rPr lang="es-ES" dirty="0"/>
              <a:t>Normalmente se centra la quinesina y se deja mover libremente, con todo fijo. </a:t>
            </a:r>
          </a:p>
          <a:p>
            <a:r>
              <a:rPr lang="es-ES" dirty="0"/>
              <a:t>Aquí lo que va a ocurrir es que cada vez la fuerza sobre la quinesina será más grande, hasta que no tenga fuerza suficiente para mover el </a:t>
            </a:r>
            <a:r>
              <a:rPr lang="es-ES" dirty="0" err="1"/>
              <a:t>bead</a:t>
            </a:r>
            <a:r>
              <a:rPr lang="es-ES" dirty="0"/>
              <a:t>.</a:t>
            </a:r>
          </a:p>
          <a:p>
            <a:endParaRPr lang="es-ES" dirty="0"/>
          </a:p>
        </p:txBody>
      </p:sp>
      <p:pic>
        <p:nvPicPr>
          <p:cNvPr id="6" name="Marcador de contenido 5">
            <a:extLst>
              <a:ext uri="{FF2B5EF4-FFF2-40B4-BE49-F238E27FC236}">
                <a16:creationId xmlns:a16="http://schemas.microsoft.com/office/drawing/2014/main" id="{A5EC5FFA-0958-154F-70E7-9B8600D90A7D}"/>
              </a:ext>
            </a:extLst>
          </p:cNvPr>
          <p:cNvPicPr>
            <a:picLocks noGrp="1" noChangeAspect="1"/>
          </p:cNvPicPr>
          <p:nvPr>
            <p:ph sz="half" idx="2"/>
          </p:nvPr>
        </p:nvPicPr>
        <p:blipFill>
          <a:blip r:embed="rId2"/>
          <a:srcRect r="59156"/>
          <a:stretch/>
        </p:blipFill>
        <p:spPr>
          <a:xfrm>
            <a:off x="8878529" y="0"/>
            <a:ext cx="3313471" cy="6812546"/>
          </a:xfrm>
        </p:spPr>
      </p:pic>
    </p:spTree>
    <p:extLst>
      <p:ext uri="{BB962C8B-B14F-4D97-AF65-F5344CB8AC3E}">
        <p14:creationId xmlns:p14="http://schemas.microsoft.com/office/powerpoint/2010/main" val="2851261297"/>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2A9D3E-942F-4C2C-0BE6-6895D7F71980}"/>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7187D48B-4CA1-8455-6D33-7120E9EE816D}"/>
              </a:ext>
            </a:extLst>
          </p:cNvPr>
          <p:cNvSpPr>
            <a:spLocks noGrp="1"/>
          </p:cNvSpPr>
          <p:nvPr>
            <p:ph sz="half" idx="1"/>
          </p:nvPr>
        </p:nvSpPr>
        <p:spPr/>
        <p:txBody>
          <a:bodyPr/>
          <a:lstStyle/>
          <a:p>
            <a:r>
              <a:rPr lang="es-ES" dirty="0"/>
              <a:t>En el método </a:t>
            </a:r>
            <a:r>
              <a:rPr lang="es-ES" dirty="0" err="1"/>
              <a:t>Force-Feedback</a:t>
            </a:r>
            <a:r>
              <a:rPr lang="es-ES" dirty="0"/>
              <a:t> vemos cuanto se ha movido la microesfera y movemos el sustrato esa misma distancia.</a:t>
            </a:r>
          </a:p>
          <a:p>
            <a:r>
              <a:rPr lang="es-ES" sz="1800" dirty="0"/>
              <a:t>Con este método de retroalimentación conseguimos que la quinesina siempre reciba la misma fuerza, por lo que es más preciso para medir la longitud de los pasos de esta enzima en casos de muy baja concentración de ATP.</a:t>
            </a:r>
          </a:p>
          <a:p>
            <a:endParaRPr lang="es-ES" sz="1800" dirty="0"/>
          </a:p>
        </p:txBody>
      </p:sp>
      <p:pic>
        <p:nvPicPr>
          <p:cNvPr id="6" name="Marcador de contenido 5">
            <a:extLst>
              <a:ext uri="{FF2B5EF4-FFF2-40B4-BE49-F238E27FC236}">
                <a16:creationId xmlns:a16="http://schemas.microsoft.com/office/drawing/2014/main" id="{A5EC5FFA-0958-154F-70E7-9B8600D90A7D}"/>
              </a:ext>
            </a:extLst>
          </p:cNvPr>
          <p:cNvPicPr>
            <a:picLocks noGrp="1" noChangeAspect="1"/>
          </p:cNvPicPr>
          <p:nvPr>
            <p:ph sz="half" idx="2"/>
          </p:nvPr>
        </p:nvPicPr>
        <p:blipFill>
          <a:blip r:embed="rId2"/>
          <a:srcRect l="40515"/>
          <a:stretch/>
        </p:blipFill>
        <p:spPr>
          <a:xfrm>
            <a:off x="7334161" y="0"/>
            <a:ext cx="4857840" cy="6858000"/>
          </a:xfrm>
        </p:spPr>
      </p:pic>
    </p:spTree>
    <p:extLst>
      <p:ext uri="{BB962C8B-B14F-4D97-AF65-F5344CB8AC3E}">
        <p14:creationId xmlns:p14="http://schemas.microsoft.com/office/powerpoint/2010/main" val="137312119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DF7E-3895-E64C-66F7-709EF7E5CE6D}"/>
              </a:ext>
            </a:extLst>
          </p:cNvPr>
          <p:cNvSpPr>
            <a:spLocks noGrp="1"/>
          </p:cNvSpPr>
          <p:nvPr>
            <p:ph type="title"/>
          </p:nvPr>
        </p:nvSpPr>
        <p:spPr/>
        <p:txBody>
          <a:bodyPr/>
          <a:lstStyle/>
          <a:p>
            <a:r>
              <a:rPr lang="es-ES" dirty="0"/>
              <a:t>ARN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6E8D395-2DE7-C972-4966-985101657CEA}"/>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𝐴𝑅𝑁</m:t>
                      </m:r>
                      <m:r>
                        <a:rPr lang="es-ES" b="0" i="1" smtClean="0">
                          <a:latin typeface="Cambria Math" panose="02040503050406030204" pitchFamily="18" charset="0"/>
                        </a:rPr>
                        <m:t>→</m:t>
                      </m:r>
                      <m:r>
                        <a:rPr lang="es-ES" b="0" i="1" smtClean="0">
                          <a:latin typeface="Cambria Math" panose="02040503050406030204" pitchFamily="18" charset="0"/>
                        </a:rPr>
                        <m:t>𝑃𝑟𝑜𝑡𝑒𝑖𝑛𝑎𝑠</m:t>
                      </m:r>
                    </m:oMath>
                  </m:oMathPara>
                </a14:m>
                <a:endParaRPr lang="es-ES" dirty="0"/>
              </a:p>
              <a:p>
                <a:r>
                  <a:rPr lang="es-ES" dirty="0"/>
                  <a:t>Cada 3 nucleótidos se codifica un aminoácido. Las proteínas están hechas por una cadena de aminoácidos.</a:t>
                </a:r>
              </a:p>
            </p:txBody>
          </p:sp>
        </mc:Choice>
        <mc:Fallback xmlns="">
          <p:sp>
            <p:nvSpPr>
              <p:cNvPr id="3" name="Marcador de contenido 2">
                <a:extLst>
                  <a:ext uri="{FF2B5EF4-FFF2-40B4-BE49-F238E27FC236}">
                    <a16:creationId xmlns:a16="http://schemas.microsoft.com/office/drawing/2014/main" id="{96E8D395-2DE7-C972-4966-985101657CEA}"/>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57412C59-8863-E129-0FD7-A180C4DA71EF}"/>
              </a:ext>
            </a:extLst>
          </p:cNvPr>
          <p:cNvPicPr>
            <a:picLocks noChangeAspect="1"/>
          </p:cNvPicPr>
          <p:nvPr/>
        </p:nvPicPr>
        <p:blipFill>
          <a:blip r:embed="rId3"/>
          <a:stretch>
            <a:fillRect/>
          </a:stretch>
        </p:blipFill>
        <p:spPr>
          <a:xfrm>
            <a:off x="2743200" y="3335334"/>
            <a:ext cx="7479957" cy="3088603"/>
          </a:xfrm>
          <a:prstGeom prst="rect">
            <a:avLst/>
          </a:prstGeom>
        </p:spPr>
      </p:pic>
    </p:spTree>
    <p:extLst>
      <p:ext uri="{BB962C8B-B14F-4D97-AF65-F5344CB8AC3E}">
        <p14:creationId xmlns:p14="http://schemas.microsoft.com/office/powerpoint/2010/main" val="3939262142"/>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928B4-DACF-B62E-1EA3-E208C9BDF7B0}"/>
              </a:ext>
            </a:extLst>
          </p:cNvPr>
          <p:cNvSpPr>
            <a:spLocks noGrp="1"/>
          </p:cNvSpPr>
          <p:nvPr>
            <p:ph type="title"/>
          </p:nvPr>
        </p:nvSpPr>
        <p:spPr/>
        <p:txBody>
          <a:bodyPr/>
          <a:lstStyle/>
          <a:p>
            <a:r>
              <a:rPr lang="es-ES" dirty="0"/>
              <a:t>Trampas ópticas</a:t>
            </a:r>
          </a:p>
        </p:txBody>
      </p:sp>
      <p:pic>
        <p:nvPicPr>
          <p:cNvPr id="8" name="Marcador de contenido 7">
            <a:extLst>
              <a:ext uri="{FF2B5EF4-FFF2-40B4-BE49-F238E27FC236}">
                <a16:creationId xmlns:a16="http://schemas.microsoft.com/office/drawing/2014/main" id="{A455DF88-1C31-05DE-8F8F-90B5A61202A2}"/>
              </a:ext>
            </a:extLst>
          </p:cNvPr>
          <p:cNvPicPr>
            <a:picLocks noGrp="1" noChangeAspect="1"/>
          </p:cNvPicPr>
          <p:nvPr>
            <p:ph sz="half" idx="2"/>
          </p:nvPr>
        </p:nvPicPr>
        <p:blipFill>
          <a:blip r:embed="rId2"/>
          <a:srcRect l="9431"/>
          <a:stretch/>
        </p:blipFill>
        <p:spPr>
          <a:xfrm>
            <a:off x="6172202" y="1825625"/>
            <a:ext cx="5797308" cy="4351338"/>
          </a:xfrm>
        </p:spPr>
      </p:pic>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AFA15A3-AC52-D4A6-725B-920B90202A34}"/>
                  </a:ext>
                </a:extLst>
              </p:cNvPr>
              <p:cNvSpPr>
                <a:spLocks noGrp="1"/>
              </p:cNvSpPr>
              <p:nvPr>
                <p:ph sz="half" idx="1"/>
              </p:nvPr>
            </p:nvSpPr>
            <p:spPr>
              <a:xfrm>
                <a:off x="838200" y="1825624"/>
                <a:ext cx="5181600" cy="5032375"/>
              </a:xfrm>
            </p:spPr>
            <p:txBody>
              <a:bodyPr>
                <a:normAutofit/>
              </a:bodyPr>
              <a:lstStyle/>
              <a:p>
                <a:endParaRPr lang="es-ES" dirty="0"/>
              </a:p>
              <a:p>
                <a:r>
                  <a:rPr lang="es-ES" dirty="0"/>
                  <a:t>Con estos experimentos podemos determinar cuánto se mueve la quinesina y cuánta fuerza hace al moverse.</a:t>
                </a:r>
              </a:p>
              <a:p>
                <a:r>
                  <a:rPr lang="es-ES" sz="1800" dirty="0"/>
                  <a:t>La quinesina puede hacer fuerzas de hasta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𝐹</m:t>
                        </m:r>
                      </m:e>
                      <m:sub>
                        <m:r>
                          <a:rPr lang="es-ES" sz="1800" b="0" i="1" smtClean="0">
                            <a:latin typeface="Cambria Math" panose="02040503050406030204" pitchFamily="18" charset="0"/>
                          </a:rPr>
                          <m:t>𝑚𝑎𝑥</m:t>
                        </m:r>
                      </m:sub>
                    </m:sSub>
                    <m:r>
                      <a:rPr lang="es-ES" sz="1800" b="0" i="1" smtClean="0">
                        <a:latin typeface="Cambria Math" panose="02040503050406030204" pitchFamily="18" charset="0"/>
                        <a:ea typeface="Cambria Math" panose="02040503050406030204" pitchFamily="18" charset="0"/>
                      </a:rPr>
                      <m:t>≈7</m:t>
                    </m:r>
                    <m:r>
                      <a:rPr lang="es-ES" sz="1800" b="0" i="1" smtClean="0">
                        <a:latin typeface="Cambria Math" panose="02040503050406030204" pitchFamily="18" charset="0"/>
                        <a:ea typeface="Cambria Math" panose="02040503050406030204" pitchFamily="18" charset="0"/>
                      </a:rPr>
                      <m:t>𝑝𝑁</m:t>
                    </m:r>
                  </m:oMath>
                </a14:m>
                <a:r>
                  <a:rPr lang="es-ES" sz="1800" dirty="0"/>
                  <a:t> y cada paso es de aproximadamente </a:t>
                </a:r>
                <a14:m>
                  <m:oMath xmlns:m="http://schemas.openxmlformats.org/officeDocument/2006/math">
                    <m:r>
                      <m:rPr>
                        <m:sty m:val="p"/>
                      </m:rPr>
                      <a:rPr lang="es-ES" sz="1800" b="0" i="0" smtClean="0">
                        <a:latin typeface="Cambria Math" panose="02040503050406030204" pitchFamily="18" charset="0"/>
                      </a:rPr>
                      <m:t>Δx</m:t>
                    </m:r>
                    <m:r>
                      <a:rPr lang="es-ES" sz="1800" b="0" i="1" smtClean="0">
                        <a:latin typeface="Cambria Math" panose="02040503050406030204" pitchFamily="18" charset="0"/>
                        <a:ea typeface="Cambria Math" panose="02040503050406030204" pitchFamily="18" charset="0"/>
                      </a:rPr>
                      <m:t>≈</m:t>
                    </m:r>
                    <m:r>
                      <a:rPr lang="es-ES" sz="1800" b="0" i="0" smtClean="0">
                        <a:latin typeface="Cambria Math" panose="02040503050406030204" pitchFamily="18" charset="0"/>
                      </a:rPr>
                      <m:t>8</m:t>
                    </m:r>
                    <m:r>
                      <m:rPr>
                        <m:sty m:val="p"/>
                      </m:rPr>
                      <a:rPr lang="es-ES" sz="1800" b="0" i="0" smtClean="0">
                        <a:latin typeface="Cambria Math" panose="02040503050406030204" pitchFamily="18" charset="0"/>
                      </a:rPr>
                      <m:t>nm</m:t>
                    </m:r>
                  </m:oMath>
                </a14:m>
                <a:endParaRPr lang="es-ES" sz="1800" dirty="0"/>
              </a:p>
              <a:p>
                <a:endParaRPr lang="es-ES" sz="1800" dirty="0"/>
              </a:p>
              <a:p>
                <a:r>
                  <a:rPr lang="es-ES" sz="1800" dirty="0"/>
                  <a:t>¿Cuál es la eficiencia de una quinesina?</a:t>
                </a:r>
              </a:p>
              <a:p>
                <a:endParaRPr lang="es-ES" sz="1800" dirty="0"/>
              </a:p>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𝐸</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𝐹</m:t>
                          </m:r>
                        </m:e>
                        <m:sub>
                          <m:r>
                            <a:rPr lang="es-ES" sz="1800" b="0" i="1" smtClean="0">
                              <a:latin typeface="Cambria Math" panose="02040503050406030204" pitchFamily="18" charset="0"/>
                            </a:rPr>
                            <m:t>𝑚𝑎𝑥</m:t>
                          </m:r>
                        </m:sub>
                      </m:sSub>
                      <m:r>
                        <a:rPr lang="es-ES" sz="1800" b="0" i="1" smtClean="0">
                          <a:latin typeface="Cambria Math" panose="02040503050406030204" pitchFamily="18" charset="0"/>
                        </a:rPr>
                        <m:t> </m:t>
                      </m:r>
                      <m:r>
                        <m:rPr>
                          <m:sty m:val="p"/>
                        </m:rPr>
                        <a:rPr lang="es-ES" sz="1800" b="0" i="0" smtClean="0">
                          <a:latin typeface="Cambria Math" panose="02040503050406030204" pitchFamily="18" charset="0"/>
                        </a:rPr>
                        <m:t>Δx</m:t>
                      </m:r>
                      <m:r>
                        <a:rPr lang="es-ES" sz="1800" b="0" i="1" smtClean="0">
                          <a:latin typeface="Cambria Math" panose="02040503050406030204" pitchFamily="18" charset="0"/>
                          <a:ea typeface="Cambria Math" panose="02040503050406030204" pitchFamily="18" charset="0"/>
                        </a:rPr>
                        <m:t>≈56</m:t>
                      </m:r>
                      <m:r>
                        <a:rPr lang="es-ES" sz="1800" b="0" i="1" smtClean="0">
                          <a:latin typeface="Cambria Math" panose="02040503050406030204" pitchFamily="18" charset="0"/>
                          <a:ea typeface="Cambria Math" panose="02040503050406030204" pitchFamily="18" charset="0"/>
                        </a:rPr>
                        <m:t>𝑝𝑁𝑛𝑚</m:t>
                      </m:r>
                    </m:oMath>
                  </m:oMathPara>
                </a14:m>
                <a:endParaRPr lang="es-ES" sz="1800" dirty="0"/>
              </a:p>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𝜂</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𝐸</m:t>
                          </m:r>
                        </m:num>
                        <m:den>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𝐸</m:t>
                              </m:r>
                            </m:e>
                            <m:sub>
                              <m:r>
                                <a:rPr lang="es-ES" sz="1800" b="0" i="1" smtClean="0">
                                  <a:latin typeface="Cambria Math" panose="02040503050406030204" pitchFamily="18" charset="0"/>
                                </a:rPr>
                                <m:t>𝐴𝑇𝑃</m:t>
                              </m:r>
                            </m:sub>
                          </m:sSub>
                        </m:den>
                      </m:f>
                      <m:r>
                        <a:rPr lang="es-ES" sz="1800" b="0" i="1" smtClean="0">
                          <a:latin typeface="Cambria Math" panose="02040503050406030204" pitchFamily="18" charset="0"/>
                          <a:ea typeface="Cambria Math" panose="02040503050406030204" pitchFamily="18" charset="0"/>
                        </a:rPr>
                        <m:t>≈75%</m:t>
                      </m:r>
                    </m:oMath>
                  </m:oMathPara>
                </a14:m>
                <a:endParaRPr lang="es-ES" sz="1800" dirty="0"/>
              </a:p>
            </p:txBody>
          </p:sp>
        </mc:Choice>
        <mc:Fallback xmlns="">
          <p:sp>
            <p:nvSpPr>
              <p:cNvPr id="5" name="Marcador de contenido 4">
                <a:extLst>
                  <a:ext uri="{FF2B5EF4-FFF2-40B4-BE49-F238E27FC236}">
                    <a16:creationId xmlns:a16="http://schemas.microsoft.com/office/drawing/2014/main" id="{FAFA15A3-AC52-D4A6-725B-920B90202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118" r="-1882"/>
                </a:stretch>
              </a:blipFill>
            </p:spPr>
            <p:txBody>
              <a:bodyPr/>
              <a:lstStyle/>
              <a:p>
                <a:r>
                  <a:rPr lang="es-ES">
                    <a:noFill/>
                  </a:rPr>
                  <a:t> </a:t>
                </a:r>
              </a:p>
            </p:txBody>
          </p:sp>
        </mc:Fallback>
      </mc:AlternateContent>
    </p:spTree>
    <p:extLst>
      <p:ext uri="{BB962C8B-B14F-4D97-AF65-F5344CB8AC3E}">
        <p14:creationId xmlns:p14="http://schemas.microsoft.com/office/powerpoint/2010/main" val="2207908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3B327-4464-97FB-B946-671DB517EF76}"/>
              </a:ext>
            </a:extLst>
          </p:cNvPr>
          <p:cNvSpPr>
            <a:spLocks noGrp="1"/>
          </p:cNvSpPr>
          <p:nvPr>
            <p:ph type="title"/>
          </p:nvPr>
        </p:nvSpPr>
        <p:spPr/>
        <p:txBody>
          <a:bodyPr/>
          <a:lstStyle/>
          <a:p>
            <a:r>
              <a:rPr lang="es-ES" dirty="0"/>
              <a:t>Trampas ópticas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4E5B80B-CD31-C837-B4E2-41E87ED0FFC4}"/>
                  </a:ext>
                </a:extLst>
              </p:cNvPr>
              <p:cNvSpPr>
                <a:spLocks noGrp="1"/>
              </p:cNvSpPr>
              <p:nvPr>
                <p:ph sz="half" idx="1"/>
              </p:nvPr>
            </p:nvSpPr>
            <p:spPr/>
            <p:txBody>
              <a:bodyPr/>
              <a:lstStyle/>
              <a:p>
                <a:r>
                  <a:rPr lang="es-ES" dirty="0"/>
                  <a:t>Vamos a estimar, un poco a ojo, cual es la fuerza que se ejerce sobre la partícula.</a:t>
                </a:r>
              </a:p>
              <a:p>
                <a:endParaRPr lang="es-ES" sz="1800" dirty="0"/>
              </a:p>
              <a:p>
                <a:r>
                  <a:rPr lang="es-ES" sz="1800" dirty="0"/>
                  <a:t>Podemos considerar que la fuerza que actúa sobre una partícula se puede escribir como:</a:t>
                </a:r>
              </a:p>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𝐹</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𝑝</m:t>
                          </m:r>
                        </m:num>
                        <m:den>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𝑡</m:t>
                          </m:r>
                        </m:den>
                      </m:f>
                      <m:r>
                        <a:rPr lang="es-ES" sz="1800" b="0" i="1" smtClean="0">
                          <a:latin typeface="Cambria Math" panose="02040503050406030204" pitchFamily="18" charset="0"/>
                          <a:ea typeface="Cambria Math" panose="02040503050406030204" pitchFamily="18" charset="0"/>
                        </a:rPr>
                        <m:t>≈</m:t>
                      </m:r>
                      <m:f>
                        <m:fPr>
                          <m:ctrlPr>
                            <a:rPr lang="es-ES" sz="1800" b="0" i="1" smtClean="0">
                              <a:latin typeface="Cambria Math" panose="02040503050406030204" pitchFamily="18" charset="0"/>
                              <a:ea typeface="Cambria Math" panose="02040503050406030204" pitchFamily="18" charset="0"/>
                            </a:rPr>
                          </m:ctrlPr>
                        </m:fPr>
                        <m:num>
                          <m:r>
                            <a:rPr lang="es-ES" sz="1800" b="0" i="1" smtClean="0">
                              <a:latin typeface="Cambria Math" panose="02040503050406030204" pitchFamily="18" charset="0"/>
                              <a:ea typeface="Cambria Math" panose="02040503050406030204" pitchFamily="18" charset="0"/>
                            </a:rPr>
                            <m:t>𝑄</m:t>
                          </m:r>
                          <m:r>
                            <m:rPr>
                              <m:sty m:val="p"/>
                            </m:rPr>
                            <a:rPr lang="es-ES" sz="1800">
                              <a:latin typeface="Cambria Math" panose="02040503050406030204" pitchFamily="18" charset="0"/>
                            </a:rPr>
                            <m:t>Δ</m:t>
                          </m:r>
                          <m:r>
                            <a:rPr lang="es-ES" sz="1800" i="1">
                              <a:latin typeface="Cambria Math" panose="02040503050406030204" pitchFamily="18" charset="0"/>
                            </a:rPr>
                            <m:t>𝑝</m:t>
                          </m:r>
                        </m:num>
                        <m:den>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𝑡</m:t>
                          </m:r>
                        </m:den>
                      </m:f>
                    </m:oMath>
                  </m:oMathPara>
                </a14:m>
                <a:endParaRPr lang="es-ES" sz="1800" dirty="0"/>
              </a:p>
              <a:p>
                <a:r>
                  <a:rPr lang="es-ES" sz="1800" dirty="0"/>
                  <a:t>Donde Q es una constante de proporcionalidad</a:t>
                </a:r>
              </a:p>
            </p:txBody>
          </p:sp>
        </mc:Choice>
        <mc:Fallback xmlns="">
          <p:sp>
            <p:nvSpPr>
              <p:cNvPr id="3" name="Marcador de contenido 2">
                <a:extLst>
                  <a:ext uri="{FF2B5EF4-FFF2-40B4-BE49-F238E27FC236}">
                    <a16:creationId xmlns:a16="http://schemas.microsoft.com/office/drawing/2014/main" id="{44E5B80B-CD31-C837-B4E2-41E87ED0FFC4}"/>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CEFD1A6E-D881-17DC-E524-261B5ADA0F00}"/>
              </a:ext>
            </a:extLst>
          </p:cNvPr>
          <p:cNvPicPr>
            <a:picLocks noGrp="1" noChangeAspect="1"/>
          </p:cNvPicPr>
          <p:nvPr>
            <p:ph sz="half" idx="2"/>
          </p:nvPr>
        </p:nvPicPr>
        <p:blipFill>
          <a:blip r:embed="rId3"/>
          <a:stretch>
            <a:fillRect/>
          </a:stretch>
        </p:blipFill>
        <p:spPr>
          <a:xfrm>
            <a:off x="7054441" y="1825625"/>
            <a:ext cx="3417117" cy="4351338"/>
          </a:xfrm>
        </p:spPr>
      </p:pic>
    </p:spTree>
    <p:extLst>
      <p:ext uri="{BB962C8B-B14F-4D97-AF65-F5344CB8AC3E}">
        <p14:creationId xmlns:p14="http://schemas.microsoft.com/office/powerpoint/2010/main" val="147497931"/>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3B327-4464-97FB-B946-671DB517EF76}"/>
              </a:ext>
            </a:extLst>
          </p:cNvPr>
          <p:cNvSpPr>
            <a:spLocks noGrp="1"/>
          </p:cNvSpPr>
          <p:nvPr>
            <p:ph type="title"/>
          </p:nvPr>
        </p:nvSpPr>
        <p:spPr/>
        <p:txBody>
          <a:bodyPr/>
          <a:lstStyle/>
          <a:p>
            <a:r>
              <a:rPr lang="es-ES" dirty="0"/>
              <a:t>Trampas ópticas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4E5B80B-CD31-C837-B4E2-41E87ED0FFC4}"/>
                  </a:ext>
                </a:extLst>
              </p:cNvPr>
              <p:cNvSpPr>
                <a:spLocks noGrp="1"/>
              </p:cNvSpPr>
              <p:nvPr>
                <p:ph sz="half" idx="1"/>
              </p:nvPr>
            </p:nvSpPr>
            <p:spPr/>
            <p:txBody>
              <a:bodyPr/>
              <a:lstStyle/>
              <a:p>
                <a:r>
                  <a:rPr lang="es-ES" dirty="0"/>
                  <a:t>Vamos a estimar, un poco a ojo, cual es la fuerza que se ejerce sobre la partícula.</a:t>
                </a:r>
              </a:p>
              <a:p>
                <a:endParaRPr lang="es-ES" sz="1800" dirty="0"/>
              </a:p>
              <a:p>
                <a:r>
                  <a:rPr lang="es-ES" sz="1800" dirty="0"/>
                  <a:t>La energía de un fotón se puede escribir como:</a:t>
                </a:r>
              </a:p>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𝐸</m:t>
                      </m:r>
                      <m:r>
                        <a:rPr lang="es-ES" sz="1800" b="0" i="1" smtClean="0">
                          <a:latin typeface="Cambria Math" panose="02040503050406030204" pitchFamily="18" charset="0"/>
                        </a:rPr>
                        <m:t>=</m:t>
                      </m:r>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𝑝</m:t>
                      </m:r>
                      <m:r>
                        <a:rPr lang="es-ES" sz="1800" b="0" i="1" smtClean="0">
                          <a:latin typeface="Cambria Math" panose="02040503050406030204" pitchFamily="18" charset="0"/>
                        </a:rPr>
                        <m:t> </m:t>
                      </m:r>
                      <m:r>
                        <a:rPr lang="es-ES" sz="1800" b="0" i="1" smtClean="0">
                          <a:latin typeface="Cambria Math" panose="02040503050406030204" pitchFamily="18" charset="0"/>
                        </a:rPr>
                        <m:t>𝑣</m:t>
                      </m:r>
                      <m:r>
                        <a:rPr lang="es-ES" sz="1800" b="0" i="1" smtClean="0">
                          <a:latin typeface="Cambria Math" panose="02040503050406030204" pitchFamily="18" charset="0"/>
                        </a:rPr>
                        <m:t>=</m:t>
                      </m:r>
                      <m:r>
                        <m:rPr>
                          <m:sty m:val="p"/>
                        </m:rPr>
                        <a:rPr lang="es-ES" sz="1800">
                          <a:latin typeface="Cambria Math" panose="02040503050406030204" pitchFamily="18" charset="0"/>
                        </a:rPr>
                        <m:t>Δ</m:t>
                      </m:r>
                      <m:r>
                        <a:rPr lang="es-ES" sz="1800" i="1">
                          <a:latin typeface="Cambria Math" panose="02040503050406030204" pitchFamily="18" charset="0"/>
                        </a:rPr>
                        <m:t>𝑝</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𝑐</m:t>
                          </m:r>
                        </m:num>
                        <m:den>
                          <m:r>
                            <a:rPr lang="es-ES" sz="1800" b="0" i="1" smtClean="0">
                              <a:latin typeface="Cambria Math" panose="02040503050406030204" pitchFamily="18" charset="0"/>
                            </a:rPr>
                            <m:t>𝑛</m:t>
                          </m:r>
                        </m:den>
                      </m:f>
                    </m:oMath>
                  </m:oMathPara>
                </a14:m>
                <a:endParaRPr lang="es-ES" sz="1800" dirty="0"/>
              </a:p>
              <a:p>
                <a:r>
                  <a:rPr lang="es-ES" sz="1800" dirty="0"/>
                  <a:t>Podemos poner la potencia del haz de la siguiente manera:</a:t>
                </a:r>
              </a:p>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𝑃</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𝐸</m:t>
                          </m:r>
                        </m:num>
                        <m:den>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𝑡</m:t>
                          </m:r>
                        </m:den>
                      </m:f>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𝑝</m:t>
                          </m:r>
                          <m:r>
                            <a:rPr lang="es-ES" sz="1800" b="0" i="1" smtClean="0">
                              <a:latin typeface="Cambria Math" panose="02040503050406030204" pitchFamily="18" charset="0"/>
                            </a:rPr>
                            <m:t> </m:t>
                          </m:r>
                          <m:r>
                            <a:rPr lang="es-ES" sz="1800" b="0" i="1" smtClean="0">
                              <a:latin typeface="Cambria Math" panose="02040503050406030204" pitchFamily="18" charset="0"/>
                            </a:rPr>
                            <m:t>𝑐</m:t>
                          </m:r>
                        </m:num>
                        <m:den>
                          <m:r>
                            <a:rPr lang="es-ES" sz="1800" b="0" i="1" smtClean="0">
                              <a:latin typeface="Cambria Math" panose="02040503050406030204" pitchFamily="18" charset="0"/>
                            </a:rPr>
                            <m:t>𝑛</m:t>
                          </m:r>
                          <m:r>
                            <a:rPr lang="es-ES" sz="1800" b="0" i="1" smtClean="0">
                              <a:latin typeface="Cambria Math" panose="02040503050406030204" pitchFamily="18" charset="0"/>
                            </a:rPr>
                            <m:t> </m:t>
                          </m:r>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𝑡</m:t>
                          </m:r>
                        </m:den>
                      </m:f>
                      <m:r>
                        <a:rPr lang="es-ES" sz="1800" b="0" i="1" smtClean="0">
                          <a:latin typeface="Cambria Math" panose="02040503050406030204" pitchFamily="18" charset="0"/>
                        </a:rPr>
                        <m:t>→</m:t>
                      </m:r>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𝑡</m:t>
                      </m:r>
                      <m:r>
                        <a:rPr lang="es-ES" sz="1800" b="0" i="1" smtClean="0">
                          <a:latin typeface="Cambria Math" panose="02040503050406030204" pitchFamily="18" charset="0"/>
                        </a:rPr>
                        <m:t>=</m:t>
                      </m:r>
                      <m:f>
                        <m:fPr>
                          <m:ctrlPr>
                            <a:rPr lang="es-ES" sz="1800" i="1">
                              <a:latin typeface="Cambria Math" panose="02040503050406030204" pitchFamily="18" charset="0"/>
                            </a:rPr>
                          </m:ctrlPr>
                        </m:fPr>
                        <m:num>
                          <m:r>
                            <m:rPr>
                              <m:sty m:val="p"/>
                            </m:rPr>
                            <a:rPr lang="es-ES" sz="1800">
                              <a:latin typeface="Cambria Math" panose="02040503050406030204" pitchFamily="18" charset="0"/>
                            </a:rPr>
                            <m:t>Δ</m:t>
                          </m:r>
                          <m:r>
                            <a:rPr lang="es-ES" sz="1800" i="1">
                              <a:latin typeface="Cambria Math" panose="02040503050406030204" pitchFamily="18" charset="0"/>
                            </a:rPr>
                            <m:t>𝑝</m:t>
                          </m:r>
                          <m:r>
                            <a:rPr lang="es-ES" sz="1800" i="1">
                              <a:latin typeface="Cambria Math" panose="02040503050406030204" pitchFamily="18" charset="0"/>
                            </a:rPr>
                            <m:t> </m:t>
                          </m:r>
                          <m:r>
                            <a:rPr lang="es-ES" sz="1800" i="1">
                              <a:latin typeface="Cambria Math" panose="02040503050406030204" pitchFamily="18" charset="0"/>
                            </a:rPr>
                            <m:t>𝑐</m:t>
                          </m:r>
                        </m:num>
                        <m:den>
                          <m:r>
                            <a:rPr lang="es-ES" sz="1800" i="1">
                              <a:latin typeface="Cambria Math" panose="02040503050406030204" pitchFamily="18" charset="0"/>
                            </a:rPr>
                            <m:t>𝑛</m:t>
                          </m:r>
                          <m:r>
                            <a:rPr lang="es-ES" sz="1800" i="1">
                              <a:latin typeface="Cambria Math" panose="02040503050406030204" pitchFamily="18" charset="0"/>
                            </a:rPr>
                            <m:t> </m:t>
                          </m:r>
                          <m:r>
                            <m:rPr>
                              <m:sty m:val="p"/>
                            </m:rPr>
                            <a:rPr lang="es-ES" sz="1800" b="0" i="0" smtClean="0">
                              <a:latin typeface="Cambria Math" panose="02040503050406030204" pitchFamily="18" charset="0"/>
                            </a:rPr>
                            <m:t>P</m:t>
                          </m:r>
                        </m:den>
                      </m:f>
                    </m:oMath>
                  </m:oMathPara>
                </a14:m>
                <a:endParaRPr lang="es-ES" sz="1800" dirty="0"/>
              </a:p>
            </p:txBody>
          </p:sp>
        </mc:Choice>
        <mc:Fallback xmlns="">
          <p:sp>
            <p:nvSpPr>
              <p:cNvPr id="3" name="Marcador de contenido 2">
                <a:extLst>
                  <a:ext uri="{FF2B5EF4-FFF2-40B4-BE49-F238E27FC236}">
                    <a16:creationId xmlns:a16="http://schemas.microsoft.com/office/drawing/2014/main" id="{44E5B80B-CD31-C837-B4E2-41E87ED0FFC4}"/>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CEFD1A6E-D881-17DC-E524-261B5ADA0F00}"/>
              </a:ext>
            </a:extLst>
          </p:cNvPr>
          <p:cNvPicPr>
            <a:picLocks noGrp="1" noChangeAspect="1"/>
          </p:cNvPicPr>
          <p:nvPr>
            <p:ph sz="half" idx="2"/>
          </p:nvPr>
        </p:nvPicPr>
        <p:blipFill>
          <a:blip r:embed="rId3"/>
          <a:stretch>
            <a:fillRect/>
          </a:stretch>
        </p:blipFill>
        <p:spPr>
          <a:xfrm>
            <a:off x="7054441" y="1825625"/>
            <a:ext cx="3417117" cy="4351338"/>
          </a:xfrm>
        </p:spPr>
      </p:pic>
    </p:spTree>
    <p:extLst>
      <p:ext uri="{BB962C8B-B14F-4D97-AF65-F5344CB8AC3E}">
        <p14:creationId xmlns:p14="http://schemas.microsoft.com/office/powerpoint/2010/main" val="4124711241"/>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3B327-4464-97FB-B946-671DB517EF76}"/>
              </a:ext>
            </a:extLst>
          </p:cNvPr>
          <p:cNvSpPr>
            <a:spLocks noGrp="1"/>
          </p:cNvSpPr>
          <p:nvPr>
            <p:ph type="title"/>
          </p:nvPr>
        </p:nvSpPr>
        <p:spPr/>
        <p:txBody>
          <a:bodyPr/>
          <a:lstStyle/>
          <a:p>
            <a:r>
              <a:rPr lang="es-ES" dirty="0"/>
              <a:t>Trampas ópticas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4E5B80B-CD31-C837-B4E2-41E87ED0FFC4}"/>
                  </a:ext>
                </a:extLst>
              </p:cNvPr>
              <p:cNvSpPr>
                <a:spLocks noGrp="1"/>
              </p:cNvSpPr>
              <p:nvPr>
                <p:ph sz="half" idx="1"/>
              </p:nvPr>
            </p:nvSpPr>
            <p:spPr/>
            <p:txBody>
              <a:bodyPr/>
              <a:lstStyle/>
              <a:p>
                <a:r>
                  <a:rPr lang="es-ES" dirty="0"/>
                  <a:t>Vamos a estimar, un poco a ojo, cual es la fuerza que se ejerce sobre la partícula.</a:t>
                </a:r>
              </a:p>
              <a:p>
                <a:endParaRPr lang="es-ES" sz="1800" dirty="0"/>
              </a:p>
              <a:p>
                <a:r>
                  <a:rPr lang="es-ES" sz="1800" dirty="0"/>
                  <a:t>Uniendo las ecuaciones anteriores obtenemos:</a:t>
                </a:r>
              </a:p>
              <a:p>
                <a:pPr marL="0" indent="0" algn="ctr">
                  <a:buNone/>
                </a:pPr>
                <a14:m>
                  <m:oMath xmlns:m="http://schemas.openxmlformats.org/officeDocument/2006/math">
                    <m:r>
                      <a:rPr lang="es-ES" sz="1800" i="1" dirty="0" smtClean="0">
                        <a:latin typeface="Cambria Math" panose="02040503050406030204" pitchFamily="18" charset="0"/>
                      </a:rPr>
                      <m:t>𝐹</m:t>
                    </m:r>
                    <m:r>
                      <a:rPr lang="es-ES" sz="1800" i="1" dirty="0">
                        <a:latin typeface="Cambria Math" panose="02040503050406030204" pitchFamily="18" charset="0"/>
                      </a:rPr>
                      <m:t>=</m:t>
                    </m:r>
                    <m:r>
                      <a:rPr lang="es-ES" sz="1800" b="0" i="1" dirty="0" smtClean="0">
                        <a:latin typeface="Cambria Math" panose="02040503050406030204" pitchFamily="18" charset="0"/>
                      </a:rPr>
                      <m:t>𝑄</m:t>
                    </m:r>
                    <m:f>
                      <m:fPr>
                        <m:ctrlPr>
                          <a:rPr lang="es-ES" sz="1800" b="0" i="1" dirty="0" smtClean="0">
                            <a:latin typeface="Cambria Math" panose="02040503050406030204" pitchFamily="18" charset="0"/>
                          </a:rPr>
                        </m:ctrlPr>
                      </m:fPr>
                      <m:num>
                        <m:r>
                          <m:rPr>
                            <m:sty m:val="p"/>
                          </m:rPr>
                          <a:rPr lang="es-ES" sz="1800" b="0" i="0" dirty="0" smtClean="0">
                            <a:latin typeface="Cambria Math" panose="02040503050406030204" pitchFamily="18" charset="0"/>
                          </a:rPr>
                          <m:t>Δ</m:t>
                        </m:r>
                        <m:r>
                          <a:rPr lang="es-ES" sz="1800" b="0" i="1" dirty="0" smtClean="0">
                            <a:latin typeface="Cambria Math" panose="02040503050406030204" pitchFamily="18" charset="0"/>
                          </a:rPr>
                          <m:t>𝑝</m:t>
                        </m:r>
                      </m:num>
                      <m:den>
                        <m:r>
                          <m:rPr>
                            <m:sty m:val="p"/>
                          </m:rPr>
                          <a:rPr lang="es-ES" sz="1800" b="0" i="0" dirty="0" smtClean="0">
                            <a:latin typeface="Cambria Math" panose="02040503050406030204" pitchFamily="18" charset="0"/>
                          </a:rPr>
                          <m:t>Δ</m:t>
                        </m:r>
                        <m:r>
                          <a:rPr lang="es-ES" sz="1800" b="0" i="1" dirty="0" smtClean="0">
                            <a:latin typeface="Cambria Math" panose="02040503050406030204" pitchFamily="18" charset="0"/>
                          </a:rPr>
                          <m:t>𝑡</m:t>
                        </m:r>
                      </m:den>
                    </m:f>
                    <m:r>
                      <a:rPr lang="es-ES" sz="1800" b="0" i="1" dirty="0" smtClean="0">
                        <a:latin typeface="Cambria Math" panose="02040503050406030204" pitchFamily="18" charset="0"/>
                      </a:rPr>
                      <m:t>=</m:t>
                    </m:r>
                    <m:r>
                      <a:rPr lang="es-ES" sz="1800" i="1" dirty="0">
                        <a:latin typeface="Cambria Math" panose="02040503050406030204" pitchFamily="18" charset="0"/>
                      </a:rPr>
                      <m:t>𝑄</m:t>
                    </m:r>
                  </m:oMath>
                </a14:m>
                <a:r>
                  <a:rPr lang="es-ES" sz="1800" dirty="0"/>
                  <a:t> </a:t>
                </a:r>
                <a14:m>
                  <m:oMath xmlns:m="http://schemas.openxmlformats.org/officeDocument/2006/math">
                    <m:r>
                      <m:rPr>
                        <m:sty m:val="p"/>
                      </m:rPr>
                      <a:rPr lang="es-ES" sz="1800" dirty="0">
                        <a:latin typeface="Cambria Math" panose="02040503050406030204" pitchFamily="18" charset="0"/>
                      </a:rPr>
                      <m:t>Δ</m:t>
                    </m:r>
                    <m:r>
                      <a:rPr lang="es-ES" sz="1800" i="1" dirty="0">
                        <a:latin typeface="Cambria Math" panose="02040503050406030204" pitchFamily="18" charset="0"/>
                      </a:rPr>
                      <m:t>𝑝</m:t>
                    </m:r>
                    <m:f>
                      <m:fPr>
                        <m:ctrlPr>
                          <a:rPr lang="es-ES" sz="1800" b="0" i="1" dirty="0" smtClean="0">
                            <a:latin typeface="Cambria Math" panose="02040503050406030204" pitchFamily="18" charset="0"/>
                          </a:rPr>
                        </m:ctrlPr>
                      </m:fPr>
                      <m:num>
                        <m:r>
                          <a:rPr lang="es-ES" sz="1800" b="0" i="1" dirty="0" smtClean="0">
                            <a:latin typeface="Cambria Math" panose="02040503050406030204" pitchFamily="18" charset="0"/>
                          </a:rPr>
                          <m:t>𝑛</m:t>
                        </m:r>
                        <m:r>
                          <a:rPr lang="es-ES" sz="1800" b="0" i="1" dirty="0" smtClean="0">
                            <a:latin typeface="Cambria Math" panose="02040503050406030204" pitchFamily="18" charset="0"/>
                          </a:rPr>
                          <m:t> </m:t>
                        </m:r>
                        <m:r>
                          <a:rPr lang="es-ES" sz="1800" b="0" i="1" dirty="0" smtClean="0">
                            <a:latin typeface="Cambria Math" panose="02040503050406030204" pitchFamily="18" charset="0"/>
                          </a:rPr>
                          <m:t>𝑃</m:t>
                        </m:r>
                      </m:num>
                      <m:den>
                        <m:r>
                          <a:rPr lang="es-ES" sz="1800" b="0" i="1" dirty="0" smtClean="0">
                            <a:latin typeface="Cambria Math" panose="02040503050406030204" pitchFamily="18" charset="0"/>
                          </a:rPr>
                          <m:t>𝑐</m:t>
                        </m:r>
                        <m:r>
                          <a:rPr lang="es-ES" sz="1800" b="0" i="1" dirty="0" smtClean="0">
                            <a:latin typeface="Cambria Math" panose="02040503050406030204" pitchFamily="18" charset="0"/>
                          </a:rPr>
                          <m:t> </m:t>
                        </m:r>
                        <m:r>
                          <m:rPr>
                            <m:sty m:val="p"/>
                          </m:rPr>
                          <a:rPr lang="es-ES" sz="1800" b="0" i="0" dirty="0" smtClean="0">
                            <a:latin typeface="Cambria Math" panose="02040503050406030204" pitchFamily="18" charset="0"/>
                          </a:rPr>
                          <m:t>Δ</m:t>
                        </m:r>
                        <m:r>
                          <a:rPr lang="es-ES" sz="1800" b="0" i="1" dirty="0" smtClean="0">
                            <a:latin typeface="Cambria Math" panose="02040503050406030204" pitchFamily="18" charset="0"/>
                          </a:rPr>
                          <m:t>𝑝</m:t>
                        </m:r>
                      </m:den>
                    </m:f>
                    <m:r>
                      <a:rPr lang="es-ES" sz="1800" b="0" i="1" dirty="0" smtClean="0">
                        <a:latin typeface="Cambria Math" panose="02040503050406030204" pitchFamily="18" charset="0"/>
                      </a:rPr>
                      <m:t>=</m:t>
                    </m:r>
                    <m:r>
                      <a:rPr lang="es-ES" sz="1800" b="0" i="1" dirty="0" smtClean="0">
                        <a:latin typeface="Cambria Math" panose="02040503050406030204" pitchFamily="18" charset="0"/>
                      </a:rPr>
                      <m:t>𝑞</m:t>
                    </m:r>
                    <m:r>
                      <a:rPr lang="es-ES" sz="1800" b="0" i="1" dirty="0" smtClean="0">
                        <a:latin typeface="Cambria Math" panose="02040503050406030204" pitchFamily="18" charset="0"/>
                      </a:rPr>
                      <m:t> </m:t>
                    </m:r>
                    <m:r>
                      <a:rPr lang="es-ES" sz="1800" b="0" i="1" dirty="0" smtClean="0">
                        <a:latin typeface="Cambria Math" panose="02040503050406030204" pitchFamily="18" charset="0"/>
                      </a:rPr>
                      <m:t>𝑃</m:t>
                    </m:r>
                    <m:f>
                      <m:fPr>
                        <m:ctrlPr>
                          <a:rPr lang="es-ES" sz="1800" b="0" i="1" dirty="0" smtClean="0">
                            <a:latin typeface="Cambria Math" panose="02040503050406030204" pitchFamily="18" charset="0"/>
                          </a:rPr>
                        </m:ctrlPr>
                      </m:fPr>
                      <m:num>
                        <m:r>
                          <a:rPr lang="es-ES" sz="1800" b="0" i="1" dirty="0" smtClean="0">
                            <a:latin typeface="Cambria Math" panose="02040503050406030204" pitchFamily="18" charset="0"/>
                          </a:rPr>
                          <m:t>𝑛</m:t>
                        </m:r>
                      </m:num>
                      <m:den>
                        <m:r>
                          <a:rPr lang="es-ES" sz="1800" b="0" i="1" dirty="0" smtClean="0">
                            <a:latin typeface="Cambria Math" panose="02040503050406030204" pitchFamily="18" charset="0"/>
                          </a:rPr>
                          <m:t>𝑐</m:t>
                        </m:r>
                      </m:den>
                    </m:f>
                  </m:oMath>
                </a14:m>
                <a:r>
                  <a:rPr lang="es-ES" sz="1800" dirty="0"/>
                  <a:t> </a:t>
                </a:r>
              </a:p>
              <a:p>
                <a:r>
                  <a:rPr lang="es-ES" sz="1800" dirty="0"/>
                  <a:t>  Algo de verdad podemos sacar de esta ecuación, la fuerza que se ejerce sobre el </a:t>
                </a:r>
                <a:r>
                  <a:rPr lang="es-ES" sz="1800" dirty="0" err="1"/>
                  <a:t>bead</a:t>
                </a:r>
                <a:r>
                  <a:rPr lang="es-ES" sz="1800" dirty="0"/>
                  <a:t> depende linealmente con la potencia del haz.</a:t>
                </a:r>
              </a:p>
            </p:txBody>
          </p:sp>
        </mc:Choice>
        <mc:Fallback xmlns="">
          <p:sp>
            <p:nvSpPr>
              <p:cNvPr id="3" name="Marcador de contenido 2">
                <a:extLst>
                  <a:ext uri="{FF2B5EF4-FFF2-40B4-BE49-F238E27FC236}">
                    <a16:creationId xmlns:a16="http://schemas.microsoft.com/office/drawing/2014/main" id="{44E5B80B-CD31-C837-B4E2-41E87ED0FFC4}"/>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CEFD1A6E-D881-17DC-E524-261B5ADA0F00}"/>
              </a:ext>
            </a:extLst>
          </p:cNvPr>
          <p:cNvPicPr>
            <a:picLocks noGrp="1" noChangeAspect="1"/>
          </p:cNvPicPr>
          <p:nvPr>
            <p:ph sz="half" idx="2"/>
          </p:nvPr>
        </p:nvPicPr>
        <p:blipFill>
          <a:blip r:embed="rId3"/>
          <a:stretch>
            <a:fillRect/>
          </a:stretch>
        </p:blipFill>
        <p:spPr>
          <a:xfrm>
            <a:off x="7054441" y="1825625"/>
            <a:ext cx="3417117" cy="4351338"/>
          </a:xfrm>
        </p:spPr>
      </p:pic>
    </p:spTree>
    <p:extLst>
      <p:ext uri="{BB962C8B-B14F-4D97-AF65-F5344CB8AC3E}">
        <p14:creationId xmlns:p14="http://schemas.microsoft.com/office/powerpoint/2010/main" val="566874924"/>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3B327-4464-97FB-B946-671DB517EF76}"/>
              </a:ext>
            </a:extLst>
          </p:cNvPr>
          <p:cNvSpPr>
            <a:spLocks noGrp="1"/>
          </p:cNvSpPr>
          <p:nvPr>
            <p:ph type="title"/>
          </p:nvPr>
        </p:nvSpPr>
        <p:spPr/>
        <p:txBody>
          <a:bodyPr/>
          <a:lstStyle/>
          <a:p>
            <a:r>
              <a:rPr lang="es-ES" dirty="0"/>
              <a:t>Trampas ópticas</a:t>
            </a:r>
          </a:p>
        </p:txBody>
      </p:sp>
      <p:sp>
        <p:nvSpPr>
          <p:cNvPr id="3" name="Marcador de contenido 2">
            <a:extLst>
              <a:ext uri="{FF2B5EF4-FFF2-40B4-BE49-F238E27FC236}">
                <a16:creationId xmlns:a16="http://schemas.microsoft.com/office/drawing/2014/main" id="{44E5B80B-CD31-C837-B4E2-41E87ED0FFC4}"/>
              </a:ext>
            </a:extLst>
          </p:cNvPr>
          <p:cNvSpPr>
            <a:spLocks noGrp="1"/>
          </p:cNvSpPr>
          <p:nvPr>
            <p:ph sz="half" idx="1"/>
          </p:nvPr>
        </p:nvSpPr>
        <p:spPr>
          <a:xfrm>
            <a:off x="838200" y="1825625"/>
            <a:ext cx="10515600" cy="4351338"/>
          </a:xfrm>
        </p:spPr>
        <p:txBody>
          <a:bodyPr/>
          <a:lstStyle/>
          <a:p>
            <a:r>
              <a:rPr lang="es-ES" dirty="0"/>
              <a:t>En la realidad estos cálculos se hacen por elementos finitos.</a:t>
            </a:r>
            <a:endParaRPr lang="es-ES" sz="1800" dirty="0"/>
          </a:p>
        </p:txBody>
      </p:sp>
      <p:pic>
        <p:nvPicPr>
          <p:cNvPr id="8" name="Marcador de contenido 7">
            <a:extLst>
              <a:ext uri="{FF2B5EF4-FFF2-40B4-BE49-F238E27FC236}">
                <a16:creationId xmlns:a16="http://schemas.microsoft.com/office/drawing/2014/main" id="{001FAF2D-9321-B3FA-7932-57D62A429CC3}"/>
              </a:ext>
            </a:extLst>
          </p:cNvPr>
          <p:cNvPicPr>
            <a:picLocks noGrp="1" noChangeAspect="1"/>
          </p:cNvPicPr>
          <p:nvPr>
            <p:ph sz="half" idx="2"/>
          </p:nvPr>
        </p:nvPicPr>
        <p:blipFill>
          <a:blip r:embed="rId2"/>
          <a:stretch>
            <a:fillRect/>
          </a:stretch>
        </p:blipFill>
        <p:spPr>
          <a:xfrm>
            <a:off x="1948852" y="2615770"/>
            <a:ext cx="8294295" cy="3696130"/>
          </a:xfrm>
        </p:spPr>
      </p:pic>
    </p:spTree>
    <p:extLst>
      <p:ext uri="{BB962C8B-B14F-4D97-AF65-F5344CB8AC3E}">
        <p14:creationId xmlns:p14="http://schemas.microsoft.com/office/powerpoint/2010/main" val="3769989625"/>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5EC05-004B-170F-47F2-C23B3E41794B}"/>
              </a:ext>
            </a:extLst>
          </p:cNvPr>
          <p:cNvSpPr>
            <a:spLocks noGrp="1"/>
          </p:cNvSpPr>
          <p:nvPr>
            <p:ph type="title"/>
          </p:nvPr>
        </p:nvSpPr>
        <p:spPr/>
        <p:txBody>
          <a:bodyPr/>
          <a:lstStyle/>
          <a:p>
            <a:r>
              <a:rPr lang="es-ES" dirty="0" err="1"/>
              <a:t>Tampas</a:t>
            </a:r>
            <a:r>
              <a:rPr lang="es-ES" dirty="0"/>
              <a:t> ópticas</a:t>
            </a:r>
          </a:p>
        </p:txBody>
      </p:sp>
      <p:sp>
        <p:nvSpPr>
          <p:cNvPr id="3" name="Marcador de contenido 2">
            <a:extLst>
              <a:ext uri="{FF2B5EF4-FFF2-40B4-BE49-F238E27FC236}">
                <a16:creationId xmlns:a16="http://schemas.microsoft.com/office/drawing/2014/main" id="{D6CFDD5B-759C-0134-2DD9-92DEE5151C20}"/>
              </a:ext>
            </a:extLst>
          </p:cNvPr>
          <p:cNvSpPr>
            <a:spLocks noGrp="1"/>
          </p:cNvSpPr>
          <p:nvPr>
            <p:ph sz="half" idx="1"/>
          </p:nvPr>
        </p:nvSpPr>
        <p:spPr/>
        <p:txBody>
          <a:bodyPr/>
          <a:lstStyle/>
          <a:p>
            <a:r>
              <a:rPr lang="es-ES" dirty="0"/>
              <a:t>Veamos cómo se determina que el </a:t>
            </a:r>
            <a:r>
              <a:rPr lang="es-ES" dirty="0" err="1"/>
              <a:t>bead</a:t>
            </a:r>
            <a:r>
              <a:rPr lang="es-ES" dirty="0"/>
              <a:t> se ha movido, y cuanto se ha movido.</a:t>
            </a:r>
          </a:p>
          <a:p>
            <a:r>
              <a:rPr lang="es-ES" sz="1800" dirty="0"/>
              <a:t>El </a:t>
            </a:r>
            <a:r>
              <a:rPr lang="es-ES" sz="1800" dirty="0" err="1"/>
              <a:t>bead</a:t>
            </a:r>
            <a:r>
              <a:rPr lang="es-ES" sz="1800" dirty="0"/>
              <a:t> al moverse del centro desvía el haz, por lo que si se reenfoca y se pone un detector en el otro lado se puede apreciar con una enorme precisión cuanto </a:t>
            </a:r>
            <a:r>
              <a:rPr lang="es-ES" sz="1800"/>
              <a:t>se desplaza.</a:t>
            </a:r>
          </a:p>
          <a:p>
            <a:endParaRPr lang="es-ES" sz="1800" dirty="0"/>
          </a:p>
        </p:txBody>
      </p:sp>
      <p:pic>
        <p:nvPicPr>
          <p:cNvPr id="6" name="Marcador de contenido 5">
            <a:extLst>
              <a:ext uri="{FF2B5EF4-FFF2-40B4-BE49-F238E27FC236}">
                <a16:creationId xmlns:a16="http://schemas.microsoft.com/office/drawing/2014/main" id="{F3C9F6F6-7382-31F4-5651-F800512B895C}"/>
              </a:ext>
            </a:extLst>
          </p:cNvPr>
          <p:cNvPicPr>
            <a:picLocks noGrp="1" noChangeAspect="1"/>
          </p:cNvPicPr>
          <p:nvPr>
            <p:ph sz="half" idx="2"/>
          </p:nvPr>
        </p:nvPicPr>
        <p:blipFill>
          <a:blip r:embed="rId2"/>
          <a:stretch>
            <a:fillRect/>
          </a:stretch>
        </p:blipFill>
        <p:spPr>
          <a:xfrm>
            <a:off x="6672044" y="5381"/>
            <a:ext cx="5300167" cy="6852619"/>
          </a:xfrm>
        </p:spPr>
      </p:pic>
    </p:spTree>
    <p:extLst>
      <p:ext uri="{BB962C8B-B14F-4D97-AF65-F5344CB8AC3E}">
        <p14:creationId xmlns:p14="http://schemas.microsoft.com/office/powerpoint/2010/main" val="3969448573"/>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5EC05-004B-170F-47F2-C23B3E41794B}"/>
              </a:ext>
            </a:extLst>
          </p:cNvPr>
          <p:cNvSpPr>
            <a:spLocks noGrp="1"/>
          </p:cNvSpPr>
          <p:nvPr>
            <p:ph type="title"/>
          </p:nvPr>
        </p:nvSpPr>
        <p:spPr/>
        <p:txBody>
          <a:bodyPr/>
          <a:lstStyle/>
          <a:p>
            <a:r>
              <a:rPr lang="es-ES" dirty="0" err="1"/>
              <a:t>Tampas</a:t>
            </a:r>
            <a:r>
              <a:rPr lang="es-ES" dirty="0"/>
              <a:t> ópticas</a:t>
            </a:r>
          </a:p>
        </p:txBody>
      </p:sp>
      <p:sp>
        <p:nvSpPr>
          <p:cNvPr id="3" name="Marcador de contenido 2">
            <a:extLst>
              <a:ext uri="{FF2B5EF4-FFF2-40B4-BE49-F238E27FC236}">
                <a16:creationId xmlns:a16="http://schemas.microsoft.com/office/drawing/2014/main" id="{D6CFDD5B-759C-0134-2DD9-92DEE5151C20}"/>
              </a:ext>
            </a:extLst>
          </p:cNvPr>
          <p:cNvSpPr>
            <a:spLocks noGrp="1"/>
          </p:cNvSpPr>
          <p:nvPr>
            <p:ph sz="half" idx="1"/>
          </p:nvPr>
        </p:nvSpPr>
        <p:spPr/>
        <p:txBody>
          <a:bodyPr/>
          <a:lstStyle/>
          <a:p>
            <a:r>
              <a:rPr lang="es-ES" dirty="0"/>
              <a:t>Este movimiento se puede detectar con una gran precisión utilizando un tipo especial de fotodiodo llamado Position Sensitive Detector (PSD)</a:t>
            </a:r>
            <a:endParaRPr lang="es-ES" sz="1800" dirty="0"/>
          </a:p>
          <a:p>
            <a:endParaRPr lang="es-ES" sz="1800" dirty="0"/>
          </a:p>
        </p:txBody>
      </p:sp>
      <p:pic>
        <p:nvPicPr>
          <p:cNvPr id="8" name="Imagen 7">
            <a:extLst>
              <a:ext uri="{FF2B5EF4-FFF2-40B4-BE49-F238E27FC236}">
                <a16:creationId xmlns:a16="http://schemas.microsoft.com/office/drawing/2014/main" id="{DEB931C4-0D6D-A096-DF0C-FD40D14062FE}"/>
              </a:ext>
            </a:extLst>
          </p:cNvPr>
          <p:cNvPicPr>
            <a:picLocks noChangeAspect="1"/>
          </p:cNvPicPr>
          <p:nvPr/>
        </p:nvPicPr>
        <p:blipFill>
          <a:blip r:embed="rId2"/>
          <a:srcRect b="4756"/>
          <a:stretch/>
        </p:blipFill>
        <p:spPr>
          <a:xfrm>
            <a:off x="6510337" y="2005460"/>
            <a:ext cx="4505325" cy="3991667"/>
          </a:xfrm>
          <a:prstGeom prst="roundRect">
            <a:avLst/>
          </a:prstGeom>
        </p:spPr>
      </p:pic>
      <p:pic>
        <p:nvPicPr>
          <p:cNvPr id="10" name="Imagen 9">
            <a:extLst>
              <a:ext uri="{FF2B5EF4-FFF2-40B4-BE49-F238E27FC236}">
                <a16:creationId xmlns:a16="http://schemas.microsoft.com/office/drawing/2014/main" id="{C6FACB62-23E2-621D-3A0D-2CB8C4709214}"/>
              </a:ext>
            </a:extLst>
          </p:cNvPr>
          <p:cNvPicPr>
            <a:picLocks noChangeAspect="1"/>
          </p:cNvPicPr>
          <p:nvPr/>
        </p:nvPicPr>
        <p:blipFill>
          <a:blip r:embed="rId3"/>
          <a:stretch>
            <a:fillRect/>
          </a:stretch>
        </p:blipFill>
        <p:spPr>
          <a:xfrm>
            <a:off x="2142382" y="3841284"/>
            <a:ext cx="3943350" cy="2933700"/>
          </a:xfrm>
          <a:prstGeom prst="roundRect">
            <a:avLst/>
          </a:prstGeom>
        </p:spPr>
      </p:pic>
    </p:spTree>
    <p:extLst>
      <p:ext uri="{BB962C8B-B14F-4D97-AF65-F5344CB8AC3E}">
        <p14:creationId xmlns:p14="http://schemas.microsoft.com/office/powerpoint/2010/main" val="1863686056"/>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5EC05-004B-170F-47F2-C23B3E41794B}"/>
              </a:ext>
            </a:extLst>
          </p:cNvPr>
          <p:cNvSpPr>
            <a:spLocks noGrp="1"/>
          </p:cNvSpPr>
          <p:nvPr>
            <p:ph type="title"/>
          </p:nvPr>
        </p:nvSpPr>
        <p:spPr/>
        <p:txBody>
          <a:bodyPr/>
          <a:lstStyle/>
          <a:p>
            <a:r>
              <a:rPr lang="es-ES" dirty="0" err="1"/>
              <a:t>Tampas</a:t>
            </a:r>
            <a:r>
              <a:rPr lang="es-ES" dirty="0"/>
              <a:t> ópticas</a:t>
            </a:r>
          </a:p>
        </p:txBody>
      </p:sp>
      <p:pic>
        <p:nvPicPr>
          <p:cNvPr id="7" name="Imagen 6">
            <a:extLst>
              <a:ext uri="{FF2B5EF4-FFF2-40B4-BE49-F238E27FC236}">
                <a16:creationId xmlns:a16="http://schemas.microsoft.com/office/drawing/2014/main" id="{FF27C448-5C20-D7FD-13F4-4AF002ED7B12}"/>
              </a:ext>
            </a:extLst>
          </p:cNvPr>
          <p:cNvPicPr>
            <a:picLocks noChangeAspect="1"/>
          </p:cNvPicPr>
          <p:nvPr/>
        </p:nvPicPr>
        <p:blipFill>
          <a:blip r:embed="rId2"/>
          <a:stretch>
            <a:fillRect/>
          </a:stretch>
        </p:blipFill>
        <p:spPr>
          <a:xfrm>
            <a:off x="0" y="1442098"/>
            <a:ext cx="12192000" cy="5415902"/>
          </a:xfrm>
          <a:prstGeom prst="rect">
            <a:avLst/>
          </a:prstGeom>
        </p:spPr>
      </p:pic>
    </p:spTree>
    <p:extLst>
      <p:ext uri="{BB962C8B-B14F-4D97-AF65-F5344CB8AC3E}">
        <p14:creationId xmlns:p14="http://schemas.microsoft.com/office/powerpoint/2010/main" val="711179609"/>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9D04EDF-1179-1742-80B7-F410EBD91C51}"/>
              </a:ext>
            </a:extLst>
          </p:cNvPr>
          <p:cNvPicPr>
            <a:picLocks noGrp="1" noChangeAspect="1"/>
          </p:cNvPicPr>
          <p:nvPr>
            <p:ph sz="half" idx="2"/>
          </p:nvPr>
        </p:nvPicPr>
        <p:blipFill>
          <a:blip r:embed="rId2"/>
          <a:stretch>
            <a:fillRect/>
          </a:stretch>
        </p:blipFill>
        <p:spPr>
          <a:xfrm>
            <a:off x="2514141" y="0"/>
            <a:ext cx="7163718" cy="6858000"/>
          </a:xfrm>
        </p:spPr>
      </p:pic>
      <p:sp>
        <p:nvSpPr>
          <p:cNvPr id="2" name="Título 1">
            <a:extLst>
              <a:ext uri="{FF2B5EF4-FFF2-40B4-BE49-F238E27FC236}">
                <a16:creationId xmlns:a16="http://schemas.microsoft.com/office/drawing/2014/main" id="{6A1AE134-5871-F9AA-7AB2-7C19FDCDC130}"/>
              </a:ext>
            </a:extLst>
          </p:cNvPr>
          <p:cNvSpPr>
            <a:spLocks noGrp="1"/>
          </p:cNvSpPr>
          <p:nvPr>
            <p:ph type="title"/>
          </p:nvPr>
        </p:nvSpPr>
        <p:spPr/>
        <p:txBody>
          <a:bodyPr/>
          <a:lstStyle/>
          <a:p>
            <a:r>
              <a:rPr lang="es-ES" dirty="0" err="1"/>
              <a:t>Tramspas</a:t>
            </a:r>
            <a:r>
              <a:rPr lang="es-ES" dirty="0"/>
              <a:t> ópticas</a:t>
            </a:r>
          </a:p>
        </p:txBody>
      </p:sp>
    </p:spTree>
    <p:extLst>
      <p:ext uri="{BB962C8B-B14F-4D97-AF65-F5344CB8AC3E}">
        <p14:creationId xmlns:p14="http://schemas.microsoft.com/office/powerpoint/2010/main" val="100062636"/>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sp>
        <p:nvSpPr>
          <p:cNvPr id="4" name="Marcador de contenido 3">
            <a:extLst>
              <a:ext uri="{FF2B5EF4-FFF2-40B4-BE49-F238E27FC236}">
                <a16:creationId xmlns:a16="http://schemas.microsoft.com/office/drawing/2014/main" id="{7D8E51B6-AE70-0582-0ECF-F9FEFC45746F}"/>
              </a:ext>
            </a:extLst>
          </p:cNvPr>
          <p:cNvSpPr>
            <a:spLocks noGrp="1"/>
          </p:cNvSpPr>
          <p:nvPr>
            <p:ph sz="half" idx="2"/>
          </p:nvPr>
        </p:nvSpPr>
        <p:spPr/>
        <p:txBody>
          <a:bodyPr/>
          <a:lstStyle/>
          <a:p>
            <a:r>
              <a:rPr lang="es-ES" dirty="0"/>
              <a:t>Los canales iónicos son la forma que tienen algunas células para transmitir información de manera muy rápida largas distancias.</a:t>
            </a:r>
          </a:p>
          <a:p>
            <a:r>
              <a:rPr lang="es-ES" dirty="0"/>
              <a:t>Está presente en muchas células, pero las más interesantes son las células nerviosas</a:t>
            </a:r>
          </a:p>
        </p:txBody>
      </p:sp>
      <p:pic>
        <p:nvPicPr>
          <p:cNvPr id="5" name="Marcador de contenido 4">
            <a:extLst>
              <a:ext uri="{FF2B5EF4-FFF2-40B4-BE49-F238E27FC236}">
                <a16:creationId xmlns:a16="http://schemas.microsoft.com/office/drawing/2014/main" id="{B21434B0-8D35-999F-8CFE-542988415764}"/>
              </a:ext>
            </a:extLst>
          </p:cNvPr>
          <p:cNvPicPr>
            <a:picLocks noGrp="1" noChangeAspect="1"/>
          </p:cNvPicPr>
          <p:nvPr>
            <p:ph sz="half" idx="1"/>
          </p:nvPr>
        </p:nvPicPr>
        <p:blipFill>
          <a:blip r:embed="rId2"/>
          <a:stretch>
            <a:fillRect/>
          </a:stretch>
        </p:blipFill>
        <p:spPr>
          <a:xfrm>
            <a:off x="838200" y="2837753"/>
            <a:ext cx="5181600" cy="2327082"/>
          </a:xfrm>
          <a:prstGeom prst="rect">
            <a:avLst/>
          </a:prstGeom>
        </p:spPr>
      </p:pic>
    </p:spTree>
    <p:extLst>
      <p:ext uri="{BB962C8B-B14F-4D97-AF65-F5344CB8AC3E}">
        <p14:creationId xmlns:p14="http://schemas.microsoft.com/office/powerpoint/2010/main" val="343802558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DF7E-3895-E64C-66F7-709EF7E5CE6D}"/>
              </a:ext>
            </a:extLst>
          </p:cNvPr>
          <p:cNvSpPr>
            <a:spLocks noGrp="1"/>
          </p:cNvSpPr>
          <p:nvPr>
            <p:ph type="title"/>
          </p:nvPr>
        </p:nvSpPr>
        <p:spPr/>
        <p:txBody>
          <a:bodyPr/>
          <a:lstStyle/>
          <a:p>
            <a:r>
              <a:rPr lang="es-ES" dirty="0"/>
              <a:t>ARN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6E8D395-2DE7-C972-4966-985101657CEA}"/>
                  </a:ext>
                </a:extLst>
              </p:cNvPr>
              <p:cNvSpPr>
                <a:spLocks noGrp="1"/>
              </p:cNvSpPr>
              <p:nvPr>
                <p:ph idx="1"/>
              </p:nvPr>
            </p:nvSpPr>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𝐴𝑅𝑁</m:t>
                      </m:r>
                      <m:r>
                        <a:rPr lang="es-ES" b="0" i="1" smtClean="0">
                          <a:latin typeface="Cambria Math" panose="02040503050406030204" pitchFamily="18" charset="0"/>
                        </a:rPr>
                        <m:t>→</m:t>
                      </m:r>
                      <m:r>
                        <a:rPr lang="es-ES" b="0" i="1" smtClean="0">
                          <a:latin typeface="Cambria Math" panose="02040503050406030204" pitchFamily="18" charset="0"/>
                        </a:rPr>
                        <m:t>𝑃𝑟𝑜𝑡𝑒𝑖𝑛𝑎𝑠</m:t>
                      </m:r>
                    </m:oMath>
                  </m:oMathPara>
                </a14:m>
                <a:endParaRPr lang="es-ES" dirty="0"/>
              </a:p>
              <a:p>
                <a:r>
                  <a:rPr lang="es-ES" dirty="0"/>
                  <a:t>Cada 3 nucleótidos se codifica un aminoácido. Las proteínas están hechas por una cadena de aminoácidos.</a:t>
                </a:r>
              </a:p>
              <a:p>
                <a:endParaRPr lang="es-ES" dirty="0"/>
              </a:p>
              <a:p>
                <a:pPr>
                  <a:buFont typeface="+mj-lt"/>
                  <a:buAutoNum type="arabicPeriod"/>
                </a:pPr>
                <a:r>
                  <a:rPr lang="es-ES" sz="2300" b="1" dirty="0"/>
                  <a:t>Alanina (Ala)</a:t>
                </a:r>
                <a:r>
                  <a:rPr lang="es-ES" sz="2300" dirty="0"/>
                  <a:t> - A</a:t>
                </a:r>
              </a:p>
              <a:p>
                <a:pPr>
                  <a:buFont typeface="+mj-lt"/>
                  <a:buAutoNum type="arabicPeriod"/>
                </a:pPr>
                <a:r>
                  <a:rPr lang="es-ES" sz="2300" b="1" dirty="0"/>
                  <a:t>Arginina (</a:t>
                </a:r>
                <a:r>
                  <a:rPr lang="es-ES" sz="2300" b="1" dirty="0" err="1"/>
                  <a:t>Arg</a:t>
                </a:r>
                <a:r>
                  <a:rPr lang="es-ES" sz="2300" b="1" dirty="0"/>
                  <a:t>)</a:t>
                </a:r>
                <a:r>
                  <a:rPr lang="es-ES" sz="2300" dirty="0"/>
                  <a:t> - R</a:t>
                </a:r>
              </a:p>
              <a:p>
                <a:pPr>
                  <a:buFont typeface="+mj-lt"/>
                  <a:buAutoNum type="arabicPeriod"/>
                </a:pPr>
                <a:r>
                  <a:rPr lang="es-ES" sz="2300" b="1" dirty="0"/>
                  <a:t>Asparagina (</a:t>
                </a:r>
                <a:r>
                  <a:rPr lang="es-ES" sz="2300" b="1" dirty="0" err="1"/>
                  <a:t>Asn</a:t>
                </a:r>
                <a:r>
                  <a:rPr lang="es-ES" sz="2300" b="1" dirty="0"/>
                  <a:t>)</a:t>
                </a:r>
                <a:r>
                  <a:rPr lang="es-ES" sz="2300" dirty="0"/>
                  <a:t> - N</a:t>
                </a:r>
              </a:p>
              <a:p>
                <a:pPr>
                  <a:buFont typeface="+mj-lt"/>
                  <a:buAutoNum type="arabicPeriod"/>
                </a:pPr>
                <a:r>
                  <a:rPr lang="es-ES" sz="2300" b="1" dirty="0"/>
                  <a:t>Ácido aspártico (</a:t>
                </a:r>
                <a:r>
                  <a:rPr lang="es-ES" sz="2300" b="1" dirty="0" err="1"/>
                  <a:t>Asp</a:t>
                </a:r>
                <a:r>
                  <a:rPr lang="es-ES" sz="2300" b="1" dirty="0"/>
                  <a:t>)</a:t>
                </a:r>
                <a:r>
                  <a:rPr lang="es-ES" sz="2300" dirty="0"/>
                  <a:t> - D</a:t>
                </a:r>
              </a:p>
              <a:p>
                <a:pPr>
                  <a:buFont typeface="+mj-lt"/>
                  <a:buAutoNum type="arabicPeriod"/>
                </a:pPr>
                <a:r>
                  <a:rPr lang="es-ES" sz="2300" b="1" dirty="0"/>
                  <a:t>Cisteína (</a:t>
                </a:r>
                <a:r>
                  <a:rPr lang="es-ES" sz="2300" b="1" dirty="0" err="1"/>
                  <a:t>Cys</a:t>
                </a:r>
                <a:r>
                  <a:rPr lang="es-ES" sz="2300" b="1" dirty="0"/>
                  <a:t>)</a:t>
                </a:r>
                <a:r>
                  <a:rPr lang="es-ES" sz="2300" dirty="0"/>
                  <a:t> - C</a:t>
                </a:r>
              </a:p>
              <a:p>
                <a:pPr>
                  <a:buFont typeface="+mj-lt"/>
                  <a:buAutoNum type="arabicPeriod"/>
                </a:pPr>
                <a:r>
                  <a:rPr lang="es-ES" sz="2300" b="1" dirty="0"/>
                  <a:t>Glutamina (</a:t>
                </a:r>
                <a:r>
                  <a:rPr lang="es-ES" sz="2300" b="1" dirty="0" err="1"/>
                  <a:t>Gln</a:t>
                </a:r>
                <a:r>
                  <a:rPr lang="es-ES" sz="2300" b="1" dirty="0"/>
                  <a:t>)</a:t>
                </a:r>
                <a:r>
                  <a:rPr lang="es-ES" sz="2300" dirty="0"/>
                  <a:t> - Q</a:t>
                </a:r>
              </a:p>
              <a:p>
                <a:pPr>
                  <a:buFont typeface="+mj-lt"/>
                  <a:buAutoNum type="arabicPeriod"/>
                </a:pPr>
                <a:r>
                  <a:rPr lang="es-ES" sz="2300" b="1" dirty="0"/>
                  <a:t>Ácido glutámico (</a:t>
                </a:r>
                <a:r>
                  <a:rPr lang="es-ES" sz="2300" b="1" dirty="0" err="1"/>
                  <a:t>Glu</a:t>
                </a:r>
                <a:r>
                  <a:rPr lang="es-ES" sz="2300" b="1" dirty="0"/>
                  <a:t>)</a:t>
                </a:r>
                <a:r>
                  <a:rPr lang="es-ES" sz="2300" dirty="0"/>
                  <a:t> - E</a:t>
                </a:r>
              </a:p>
              <a:p>
                <a:pPr>
                  <a:buFont typeface="+mj-lt"/>
                  <a:buAutoNum type="arabicPeriod"/>
                </a:pPr>
                <a:r>
                  <a:rPr lang="es-ES" sz="2300" b="1" dirty="0"/>
                  <a:t>Glicina (</a:t>
                </a:r>
                <a:r>
                  <a:rPr lang="es-ES" sz="2300" b="1" dirty="0" err="1"/>
                  <a:t>Gly</a:t>
                </a:r>
                <a:r>
                  <a:rPr lang="es-ES" sz="2300" b="1" dirty="0"/>
                  <a:t>)</a:t>
                </a:r>
                <a:r>
                  <a:rPr lang="es-ES" sz="2300" dirty="0"/>
                  <a:t> - G</a:t>
                </a:r>
              </a:p>
              <a:p>
                <a:pPr>
                  <a:buFont typeface="+mj-lt"/>
                  <a:buAutoNum type="arabicPeriod"/>
                </a:pPr>
                <a:r>
                  <a:rPr lang="es-ES" sz="2300" b="1" dirty="0"/>
                  <a:t>Histidina (</a:t>
                </a:r>
                <a:r>
                  <a:rPr lang="es-ES" sz="2300" b="1" dirty="0" err="1"/>
                  <a:t>His</a:t>
                </a:r>
                <a:r>
                  <a:rPr lang="es-ES" sz="2300" b="1" dirty="0"/>
                  <a:t>)</a:t>
                </a:r>
                <a:r>
                  <a:rPr lang="es-ES" sz="2300" dirty="0"/>
                  <a:t> - H</a:t>
                </a:r>
              </a:p>
              <a:p>
                <a:endParaRPr lang="es-ES" dirty="0"/>
              </a:p>
            </p:txBody>
          </p:sp>
        </mc:Choice>
        <mc:Fallback xmlns="">
          <p:sp>
            <p:nvSpPr>
              <p:cNvPr id="3" name="Marcador de contenido 2">
                <a:extLst>
                  <a:ext uri="{FF2B5EF4-FFF2-40B4-BE49-F238E27FC236}">
                    <a16:creationId xmlns:a16="http://schemas.microsoft.com/office/drawing/2014/main" id="{96E8D395-2DE7-C972-4966-985101657CEA}"/>
                  </a:ext>
                </a:extLst>
              </p:cNvPr>
              <p:cNvSpPr>
                <a:spLocks noGrp="1" noRot="1" noChangeAspect="1" noMove="1" noResize="1" noEditPoints="1" noAdjustHandles="1" noChangeArrowheads="1" noChangeShapeType="1" noTextEdit="1"/>
              </p:cNvSpPr>
              <p:nvPr>
                <p:ph idx="1"/>
              </p:nvPr>
            </p:nvSpPr>
            <p:spPr>
              <a:blipFill>
                <a:blip r:embed="rId2"/>
                <a:stretch>
                  <a:fillRect l="-696" r="-174"/>
                </a:stretch>
              </a:blipFill>
            </p:spPr>
            <p:txBody>
              <a:bodyPr/>
              <a:lstStyle/>
              <a:p>
                <a:r>
                  <a:rPr lang="es-ES">
                    <a:noFill/>
                  </a:rPr>
                  <a:t> </a:t>
                </a:r>
              </a:p>
            </p:txBody>
          </p:sp>
        </mc:Fallback>
      </mc:AlternateContent>
      <p:sp>
        <p:nvSpPr>
          <p:cNvPr id="4" name="CuadroTexto 3">
            <a:extLst>
              <a:ext uri="{FF2B5EF4-FFF2-40B4-BE49-F238E27FC236}">
                <a16:creationId xmlns:a16="http://schemas.microsoft.com/office/drawing/2014/main" id="{E261AEEA-08CB-36C7-FFE9-C0284F9CEC03}"/>
              </a:ext>
            </a:extLst>
          </p:cNvPr>
          <p:cNvSpPr txBox="1"/>
          <p:nvPr/>
        </p:nvSpPr>
        <p:spPr>
          <a:xfrm>
            <a:off x="7305212" y="3314641"/>
            <a:ext cx="2714013" cy="3139321"/>
          </a:xfrm>
          <a:prstGeom prst="rect">
            <a:avLst/>
          </a:prstGeom>
          <a:noFill/>
        </p:spPr>
        <p:txBody>
          <a:bodyPr wrap="none" rtlCol="0">
            <a:spAutoFit/>
          </a:bodyPr>
          <a:lstStyle/>
          <a:p>
            <a:r>
              <a:rPr lang="es-ES" b="1" dirty="0"/>
              <a:t>10. Isoleucina(</a:t>
            </a:r>
            <a:r>
              <a:rPr lang="es-ES" b="1" dirty="0" err="1"/>
              <a:t>Ile</a:t>
            </a:r>
            <a:r>
              <a:rPr lang="es-ES" b="1" dirty="0"/>
              <a:t>)-I</a:t>
            </a:r>
          </a:p>
          <a:p>
            <a:r>
              <a:rPr lang="es-ES" b="1" dirty="0"/>
              <a:t>11.Leucina (Leu)</a:t>
            </a:r>
            <a:r>
              <a:rPr lang="es-ES" dirty="0"/>
              <a:t> - L</a:t>
            </a:r>
          </a:p>
          <a:p>
            <a:r>
              <a:rPr lang="es-ES" b="1" dirty="0"/>
              <a:t>12. Lisina (Lys)</a:t>
            </a:r>
            <a:r>
              <a:rPr lang="es-ES" dirty="0"/>
              <a:t> - K</a:t>
            </a:r>
          </a:p>
          <a:p>
            <a:r>
              <a:rPr lang="es-ES" b="1" dirty="0"/>
              <a:t>13. Metionina (</a:t>
            </a:r>
            <a:r>
              <a:rPr lang="es-ES" b="1" dirty="0" err="1"/>
              <a:t>Met</a:t>
            </a:r>
            <a:r>
              <a:rPr lang="es-ES" b="1" dirty="0"/>
              <a:t>)</a:t>
            </a:r>
            <a:r>
              <a:rPr lang="es-ES" dirty="0"/>
              <a:t> – M</a:t>
            </a:r>
          </a:p>
          <a:p>
            <a:r>
              <a:rPr lang="es-ES" b="1" dirty="0"/>
              <a:t>14. Fenilalanina (</a:t>
            </a:r>
            <a:r>
              <a:rPr lang="es-ES" b="1" dirty="0" err="1"/>
              <a:t>Phe</a:t>
            </a:r>
            <a:r>
              <a:rPr lang="es-ES" b="1" dirty="0"/>
              <a:t>)</a:t>
            </a:r>
            <a:r>
              <a:rPr lang="es-ES" dirty="0"/>
              <a:t> - F</a:t>
            </a:r>
          </a:p>
          <a:p>
            <a:r>
              <a:rPr lang="es-ES" b="1" dirty="0"/>
              <a:t>15. Prolina (Pro)</a:t>
            </a:r>
            <a:r>
              <a:rPr lang="es-ES" dirty="0"/>
              <a:t> - P</a:t>
            </a:r>
          </a:p>
          <a:p>
            <a:r>
              <a:rPr lang="es-ES" b="1" dirty="0"/>
              <a:t>16. Serina (Ser)</a:t>
            </a:r>
            <a:r>
              <a:rPr lang="es-ES" dirty="0"/>
              <a:t> - S</a:t>
            </a:r>
          </a:p>
          <a:p>
            <a:r>
              <a:rPr lang="es-ES" b="1" dirty="0"/>
              <a:t>17. Treonina (</a:t>
            </a:r>
            <a:r>
              <a:rPr lang="es-ES" b="1" dirty="0" err="1"/>
              <a:t>Thr</a:t>
            </a:r>
            <a:r>
              <a:rPr lang="es-ES" b="1" dirty="0"/>
              <a:t>)</a:t>
            </a:r>
            <a:r>
              <a:rPr lang="es-ES" dirty="0"/>
              <a:t> - T</a:t>
            </a:r>
          </a:p>
          <a:p>
            <a:r>
              <a:rPr lang="es-ES" b="1" dirty="0"/>
              <a:t>18. Triptófano (</a:t>
            </a:r>
            <a:r>
              <a:rPr lang="es-ES" b="1" dirty="0" err="1"/>
              <a:t>Trp</a:t>
            </a:r>
            <a:r>
              <a:rPr lang="es-ES" b="1" dirty="0"/>
              <a:t>)</a:t>
            </a:r>
            <a:r>
              <a:rPr lang="es-ES" dirty="0"/>
              <a:t> - W</a:t>
            </a:r>
          </a:p>
          <a:p>
            <a:r>
              <a:rPr lang="es-ES" b="1" dirty="0"/>
              <a:t>19. Tirosina (Tyr)</a:t>
            </a:r>
            <a:r>
              <a:rPr lang="es-ES" dirty="0"/>
              <a:t> - Y</a:t>
            </a:r>
          </a:p>
          <a:p>
            <a:r>
              <a:rPr lang="es-ES" b="1" dirty="0"/>
              <a:t>20. Valina (Val)</a:t>
            </a:r>
            <a:r>
              <a:rPr lang="es-ES" dirty="0"/>
              <a:t> - V</a:t>
            </a:r>
          </a:p>
        </p:txBody>
      </p:sp>
    </p:spTree>
    <p:extLst>
      <p:ext uri="{BB962C8B-B14F-4D97-AF65-F5344CB8AC3E}">
        <p14:creationId xmlns:p14="http://schemas.microsoft.com/office/powerpoint/2010/main" val="1273887515"/>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sp>
        <p:nvSpPr>
          <p:cNvPr id="4" name="Marcador de contenido 3">
            <a:extLst>
              <a:ext uri="{FF2B5EF4-FFF2-40B4-BE49-F238E27FC236}">
                <a16:creationId xmlns:a16="http://schemas.microsoft.com/office/drawing/2014/main" id="{7D8E51B6-AE70-0582-0ECF-F9FEFC45746F}"/>
              </a:ext>
            </a:extLst>
          </p:cNvPr>
          <p:cNvSpPr>
            <a:spLocks noGrp="1"/>
          </p:cNvSpPr>
          <p:nvPr>
            <p:ph sz="half" idx="2"/>
          </p:nvPr>
        </p:nvSpPr>
        <p:spPr/>
        <p:txBody>
          <a:bodyPr>
            <a:normAutofit lnSpcReduction="10000"/>
          </a:bodyPr>
          <a:lstStyle/>
          <a:p>
            <a:r>
              <a:rPr lang="es-ES" b="1" dirty="0"/>
              <a:t>Los canales iónicos son proteínas unidas a la membrana</a:t>
            </a:r>
            <a:r>
              <a:rPr lang="es-ES" dirty="0"/>
              <a:t> que están involucradas en la comunicación.</a:t>
            </a:r>
          </a:p>
          <a:p>
            <a:pPr>
              <a:buFont typeface="Arial" panose="020B0604020202020204" pitchFamily="34" charset="0"/>
              <a:buChar char="•"/>
            </a:pPr>
            <a:r>
              <a:rPr lang="es-ES" dirty="0"/>
              <a:t>Son estructuras que permiten el paso de iones a través de la membrana celular, lo cual es crucial para la comunicación entre células, especialmente en el sistema nervioso.</a:t>
            </a:r>
          </a:p>
        </p:txBody>
      </p:sp>
      <p:pic>
        <p:nvPicPr>
          <p:cNvPr id="5" name="Marcador de contenido 4">
            <a:extLst>
              <a:ext uri="{FF2B5EF4-FFF2-40B4-BE49-F238E27FC236}">
                <a16:creationId xmlns:a16="http://schemas.microsoft.com/office/drawing/2014/main" id="{B21434B0-8D35-999F-8CFE-542988415764}"/>
              </a:ext>
            </a:extLst>
          </p:cNvPr>
          <p:cNvPicPr>
            <a:picLocks noGrp="1" noChangeAspect="1"/>
          </p:cNvPicPr>
          <p:nvPr>
            <p:ph sz="half" idx="1"/>
          </p:nvPr>
        </p:nvPicPr>
        <p:blipFill>
          <a:blip r:embed="rId2"/>
          <a:stretch>
            <a:fillRect/>
          </a:stretch>
        </p:blipFill>
        <p:spPr>
          <a:xfrm>
            <a:off x="838200" y="2837753"/>
            <a:ext cx="5181600" cy="2327082"/>
          </a:xfrm>
          <a:prstGeom prst="rect">
            <a:avLst/>
          </a:prstGeom>
        </p:spPr>
      </p:pic>
    </p:spTree>
    <p:extLst>
      <p:ext uri="{BB962C8B-B14F-4D97-AF65-F5344CB8AC3E}">
        <p14:creationId xmlns:p14="http://schemas.microsoft.com/office/powerpoint/2010/main" val="1591545999"/>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sp>
        <p:nvSpPr>
          <p:cNvPr id="4" name="Marcador de contenido 3">
            <a:extLst>
              <a:ext uri="{FF2B5EF4-FFF2-40B4-BE49-F238E27FC236}">
                <a16:creationId xmlns:a16="http://schemas.microsoft.com/office/drawing/2014/main" id="{7D8E51B6-AE70-0582-0ECF-F9FEFC45746F}"/>
              </a:ext>
            </a:extLst>
          </p:cNvPr>
          <p:cNvSpPr>
            <a:spLocks noGrp="1"/>
          </p:cNvSpPr>
          <p:nvPr>
            <p:ph sz="half" idx="2"/>
          </p:nvPr>
        </p:nvSpPr>
        <p:spPr/>
        <p:txBody>
          <a:bodyPr>
            <a:normAutofit lnSpcReduction="10000"/>
          </a:bodyPr>
          <a:lstStyle/>
          <a:p>
            <a:r>
              <a:rPr lang="es-ES" b="1" dirty="0"/>
              <a:t>Existen 3 tipos:</a:t>
            </a:r>
            <a:r>
              <a:rPr lang="es-ES" dirty="0"/>
              <a:t> activados por voltaje, por ligandos y por estímulos mecánicos.</a:t>
            </a:r>
          </a:p>
          <a:p>
            <a:pPr>
              <a:buFont typeface="Arial" panose="020B0604020202020204" pitchFamily="34" charset="0"/>
              <a:buChar char="•"/>
            </a:pPr>
            <a:r>
              <a:rPr lang="es-ES" dirty="0"/>
              <a:t>Esto significa que pueden abrirse o cerrarse en respuesta a diferentes señales: cambios en el voltaje (potencial eléctrico), unión de moléculas específicas (ligandos) o estímulos físicos como presión o estiramiento.</a:t>
            </a:r>
          </a:p>
        </p:txBody>
      </p:sp>
      <p:pic>
        <p:nvPicPr>
          <p:cNvPr id="5" name="Marcador de contenido 4">
            <a:extLst>
              <a:ext uri="{FF2B5EF4-FFF2-40B4-BE49-F238E27FC236}">
                <a16:creationId xmlns:a16="http://schemas.microsoft.com/office/drawing/2014/main" id="{B21434B0-8D35-999F-8CFE-542988415764}"/>
              </a:ext>
            </a:extLst>
          </p:cNvPr>
          <p:cNvPicPr>
            <a:picLocks noGrp="1" noChangeAspect="1"/>
          </p:cNvPicPr>
          <p:nvPr>
            <p:ph sz="half" idx="1"/>
          </p:nvPr>
        </p:nvPicPr>
        <p:blipFill>
          <a:blip r:embed="rId2"/>
          <a:stretch>
            <a:fillRect/>
          </a:stretch>
        </p:blipFill>
        <p:spPr>
          <a:xfrm>
            <a:off x="838200" y="2837753"/>
            <a:ext cx="5181600" cy="2327082"/>
          </a:xfrm>
          <a:prstGeom prst="rect">
            <a:avLst/>
          </a:prstGeom>
        </p:spPr>
      </p:pic>
    </p:spTree>
    <p:extLst>
      <p:ext uri="{BB962C8B-B14F-4D97-AF65-F5344CB8AC3E}">
        <p14:creationId xmlns:p14="http://schemas.microsoft.com/office/powerpoint/2010/main" val="1039717626"/>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pic>
        <p:nvPicPr>
          <p:cNvPr id="8" name="Marcador de contenido 7">
            <a:extLst>
              <a:ext uri="{FF2B5EF4-FFF2-40B4-BE49-F238E27FC236}">
                <a16:creationId xmlns:a16="http://schemas.microsoft.com/office/drawing/2014/main" id="{2ED71B77-CABD-4DEC-00AD-D35D05039A3A}"/>
              </a:ext>
            </a:extLst>
          </p:cNvPr>
          <p:cNvPicPr>
            <a:picLocks noGrp="1" noChangeAspect="1"/>
          </p:cNvPicPr>
          <p:nvPr>
            <p:ph sz="half" idx="2"/>
          </p:nvPr>
        </p:nvPicPr>
        <p:blipFill>
          <a:blip r:embed="rId2"/>
          <a:stretch>
            <a:fillRect/>
          </a:stretch>
        </p:blipFill>
        <p:spPr>
          <a:xfrm>
            <a:off x="6596736" y="1825625"/>
            <a:ext cx="4332528" cy="4351338"/>
          </a:xfrm>
        </p:spPr>
      </p:pic>
      <p:sp>
        <p:nvSpPr>
          <p:cNvPr id="6" name="Marcador de contenido 5">
            <a:extLst>
              <a:ext uri="{FF2B5EF4-FFF2-40B4-BE49-F238E27FC236}">
                <a16:creationId xmlns:a16="http://schemas.microsoft.com/office/drawing/2014/main" id="{F1BDFBB9-CF37-D170-4B2F-2D948615D1EF}"/>
              </a:ext>
            </a:extLst>
          </p:cNvPr>
          <p:cNvSpPr>
            <a:spLocks noGrp="1"/>
          </p:cNvSpPr>
          <p:nvPr>
            <p:ph sz="half" idx="1"/>
          </p:nvPr>
        </p:nvSpPr>
        <p:spPr/>
        <p:txBody>
          <a:bodyPr/>
          <a:lstStyle/>
          <a:p>
            <a:r>
              <a:rPr lang="es-ES" dirty="0"/>
              <a:t>Los nervios (en los que nos vamos a centrar) son canales activados por señales eléctricas (Voltaje)</a:t>
            </a:r>
          </a:p>
        </p:txBody>
      </p:sp>
    </p:spTree>
    <p:extLst>
      <p:ext uri="{BB962C8B-B14F-4D97-AF65-F5344CB8AC3E}">
        <p14:creationId xmlns:p14="http://schemas.microsoft.com/office/powerpoint/2010/main" val="1447240598"/>
      </p:ext>
    </p:extLst>
  </p:cSld>
  <p:clrMapOvr>
    <a:masterClrMapping/>
  </p:clrMapOvr>
  <p:transition spd="slow">
    <p:push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B3956-2C68-A96D-BCC5-274A6F39AE03}"/>
              </a:ext>
            </a:extLst>
          </p:cNvPr>
          <p:cNvSpPr>
            <a:spLocks noGrp="1"/>
          </p:cNvSpPr>
          <p:nvPr>
            <p:ph type="title"/>
          </p:nvPr>
        </p:nvSpPr>
        <p:spPr/>
        <p:txBody>
          <a:bodyPr/>
          <a:lstStyle/>
          <a:p>
            <a:r>
              <a:rPr lang="es-ES" dirty="0"/>
              <a:t>Canales iónicos</a:t>
            </a:r>
          </a:p>
        </p:txBody>
      </p:sp>
      <p:sp>
        <p:nvSpPr>
          <p:cNvPr id="3" name="Marcador de contenido 2">
            <a:extLst>
              <a:ext uri="{FF2B5EF4-FFF2-40B4-BE49-F238E27FC236}">
                <a16:creationId xmlns:a16="http://schemas.microsoft.com/office/drawing/2014/main" id="{7A5A701F-BA4E-B5FB-9366-702473159DCB}"/>
              </a:ext>
            </a:extLst>
          </p:cNvPr>
          <p:cNvSpPr>
            <a:spLocks noGrp="1"/>
          </p:cNvSpPr>
          <p:nvPr>
            <p:ph sz="half" idx="1"/>
          </p:nvPr>
        </p:nvSpPr>
        <p:spPr/>
        <p:txBody>
          <a:bodyPr/>
          <a:lstStyle/>
          <a:p>
            <a:endParaRPr lang="es-ES" dirty="0"/>
          </a:p>
          <a:p>
            <a:r>
              <a:rPr lang="es-ES" dirty="0"/>
              <a:t>Otro tipo de células son las neuronas olfativas, que dependen de una unión química para su activación.</a:t>
            </a:r>
          </a:p>
        </p:txBody>
      </p:sp>
      <p:pic>
        <p:nvPicPr>
          <p:cNvPr id="6" name="Marcador de contenido 5">
            <a:extLst>
              <a:ext uri="{FF2B5EF4-FFF2-40B4-BE49-F238E27FC236}">
                <a16:creationId xmlns:a16="http://schemas.microsoft.com/office/drawing/2014/main" id="{0A116453-8AC1-65F8-DA6D-8C95025C3BE4}"/>
              </a:ext>
            </a:extLst>
          </p:cNvPr>
          <p:cNvPicPr>
            <a:picLocks noGrp="1" noChangeAspect="1"/>
          </p:cNvPicPr>
          <p:nvPr>
            <p:ph sz="half" idx="2"/>
          </p:nvPr>
        </p:nvPicPr>
        <p:blipFill>
          <a:blip r:embed="rId2"/>
          <a:stretch>
            <a:fillRect/>
          </a:stretch>
        </p:blipFill>
        <p:spPr>
          <a:xfrm>
            <a:off x="6172200" y="2267716"/>
            <a:ext cx="5181600" cy="3467156"/>
          </a:xfrm>
        </p:spPr>
      </p:pic>
    </p:spTree>
    <p:extLst>
      <p:ext uri="{BB962C8B-B14F-4D97-AF65-F5344CB8AC3E}">
        <p14:creationId xmlns:p14="http://schemas.microsoft.com/office/powerpoint/2010/main" val="1352598218"/>
      </p:ext>
    </p:extLst>
  </p:cSld>
  <p:clrMapOvr>
    <a:masterClrMapping/>
  </p:clrMapOvr>
  <p:transition spd="slow">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B3956-2C68-A96D-BCC5-274A6F39AE03}"/>
              </a:ext>
            </a:extLst>
          </p:cNvPr>
          <p:cNvSpPr>
            <a:spLocks noGrp="1"/>
          </p:cNvSpPr>
          <p:nvPr>
            <p:ph type="title"/>
          </p:nvPr>
        </p:nvSpPr>
        <p:spPr/>
        <p:txBody>
          <a:bodyPr/>
          <a:lstStyle/>
          <a:p>
            <a:r>
              <a:rPr lang="es-ES" dirty="0"/>
              <a:t>Canales iónicos</a:t>
            </a:r>
          </a:p>
        </p:txBody>
      </p:sp>
      <p:sp>
        <p:nvSpPr>
          <p:cNvPr id="3" name="Marcador de contenido 2">
            <a:extLst>
              <a:ext uri="{FF2B5EF4-FFF2-40B4-BE49-F238E27FC236}">
                <a16:creationId xmlns:a16="http://schemas.microsoft.com/office/drawing/2014/main" id="{7A5A701F-BA4E-B5FB-9366-702473159DCB}"/>
              </a:ext>
            </a:extLst>
          </p:cNvPr>
          <p:cNvSpPr>
            <a:spLocks noGrp="1"/>
          </p:cNvSpPr>
          <p:nvPr>
            <p:ph sz="half" idx="1"/>
          </p:nvPr>
        </p:nvSpPr>
        <p:spPr/>
        <p:txBody>
          <a:bodyPr/>
          <a:lstStyle/>
          <a:p>
            <a:endParaRPr lang="es-ES" dirty="0"/>
          </a:p>
          <a:p>
            <a:r>
              <a:rPr lang="es-ES" dirty="0"/>
              <a:t>También existen células que se activan mecánicamente, como las de nuestra piel, o los receptores cocleares, responsables de captar el sonido.</a:t>
            </a:r>
          </a:p>
        </p:txBody>
      </p:sp>
      <p:pic>
        <p:nvPicPr>
          <p:cNvPr id="8" name="Marcador de contenido 7">
            <a:extLst>
              <a:ext uri="{FF2B5EF4-FFF2-40B4-BE49-F238E27FC236}">
                <a16:creationId xmlns:a16="http://schemas.microsoft.com/office/drawing/2014/main" id="{395057A1-5608-3BF2-C178-25CE6E8544F4}"/>
              </a:ext>
            </a:extLst>
          </p:cNvPr>
          <p:cNvPicPr>
            <a:picLocks noGrp="1" noChangeAspect="1"/>
          </p:cNvPicPr>
          <p:nvPr>
            <p:ph sz="half" idx="2"/>
          </p:nvPr>
        </p:nvPicPr>
        <p:blipFill>
          <a:blip r:embed="rId2"/>
          <a:stretch>
            <a:fillRect/>
          </a:stretch>
        </p:blipFill>
        <p:spPr>
          <a:xfrm>
            <a:off x="6172200" y="2166681"/>
            <a:ext cx="5181600" cy="3669225"/>
          </a:xfrm>
        </p:spPr>
      </p:pic>
    </p:spTree>
    <p:extLst>
      <p:ext uri="{BB962C8B-B14F-4D97-AF65-F5344CB8AC3E}">
        <p14:creationId xmlns:p14="http://schemas.microsoft.com/office/powerpoint/2010/main" val="2545649999"/>
      </p:ext>
    </p:extLst>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sp>
        <p:nvSpPr>
          <p:cNvPr id="4" name="Marcador de contenido 3">
            <a:extLst>
              <a:ext uri="{FF2B5EF4-FFF2-40B4-BE49-F238E27FC236}">
                <a16:creationId xmlns:a16="http://schemas.microsoft.com/office/drawing/2014/main" id="{7D8E51B6-AE70-0582-0ECF-F9FEFC45746F}"/>
              </a:ext>
            </a:extLst>
          </p:cNvPr>
          <p:cNvSpPr>
            <a:spLocks noGrp="1"/>
          </p:cNvSpPr>
          <p:nvPr>
            <p:ph sz="half" idx="2"/>
          </p:nvPr>
        </p:nvSpPr>
        <p:spPr/>
        <p:txBody>
          <a:bodyPr>
            <a:normAutofit lnSpcReduction="10000"/>
          </a:bodyPr>
          <a:lstStyle/>
          <a:p>
            <a:r>
              <a:rPr lang="es-ES" b="1" dirty="0"/>
              <a:t>Nervios:</a:t>
            </a:r>
            <a:endParaRPr lang="es-ES" dirty="0"/>
          </a:p>
          <a:p>
            <a:pPr>
              <a:buFont typeface="Arial" panose="020B0604020202020204" pitchFamily="34" charset="0"/>
              <a:buChar char="•"/>
            </a:pPr>
            <a:r>
              <a:rPr lang="es-ES" b="1" dirty="0"/>
              <a:t>Dependencia de “baterías”</a:t>
            </a:r>
            <a:r>
              <a:rPr lang="es-ES" dirty="0"/>
              <a:t>:</a:t>
            </a:r>
          </a:p>
          <a:p>
            <a:pPr marL="742950" lvl="1" indent="-285750">
              <a:buFont typeface="Arial" panose="020B0604020202020204" pitchFamily="34" charset="0"/>
              <a:buChar char="•"/>
            </a:pPr>
            <a:r>
              <a:rPr lang="es-ES" sz="1900" dirty="0"/>
              <a:t>Los nervios necesitan una fuente constante de voltaje, similar a una batería, para funcionar correctamente.</a:t>
            </a:r>
          </a:p>
          <a:p>
            <a:pPr>
              <a:buFont typeface="Arial" panose="020B0604020202020204" pitchFamily="34" charset="0"/>
              <a:buChar char="•"/>
            </a:pPr>
            <a:r>
              <a:rPr lang="es-ES" b="1" dirty="0"/>
              <a:t>El voltaje se genera a través del intercambio de K+/</a:t>
            </a:r>
            <a:r>
              <a:rPr lang="es-ES" b="1" dirty="0" err="1"/>
              <a:t>Na</a:t>
            </a:r>
            <a:r>
              <a:rPr lang="es-ES" b="1" dirty="0"/>
              <a:t>+ (potasio/sodio)</a:t>
            </a:r>
            <a:r>
              <a:rPr lang="es-ES" dirty="0"/>
              <a:t>:</a:t>
            </a:r>
          </a:p>
          <a:p>
            <a:pPr marL="742950" lvl="1" indent="-285750">
              <a:buFont typeface="Arial" panose="020B0604020202020204" pitchFamily="34" charset="0"/>
              <a:buChar char="•"/>
            </a:pPr>
            <a:r>
              <a:rPr lang="es-ES" sz="1800" dirty="0"/>
              <a:t>Los iones de potasio y sodio se mueven a través de la membrana mediante estos canales, lo que genera un potencial eléctrico esencial para la transmisión de señales nerviosas.</a:t>
            </a:r>
          </a:p>
        </p:txBody>
      </p:sp>
      <p:pic>
        <p:nvPicPr>
          <p:cNvPr id="5" name="Marcador de contenido 4">
            <a:extLst>
              <a:ext uri="{FF2B5EF4-FFF2-40B4-BE49-F238E27FC236}">
                <a16:creationId xmlns:a16="http://schemas.microsoft.com/office/drawing/2014/main" id="{B21434B0-8D35-999F-8CFE-542988415764}"/>
              </a:ext>
            </a:extLst>
          </p:cNvPr>
          <p:cNvPicPr>
            <a:picLocks noGrp="1" noChangeAspect="1"/>
          </p:cNvPicPr>
          <p:nvPr>
            <p:ph sz="half" idx="1"/>
          </p:nvPr>
        </p:nvPicPr>
        <p:blipFill>
          <a:blip r:embed="rId2"/>
          <a:stretch>
            <a:fillRect/>
          </a:stretch>
        </p:blipFill>
        <p:spPr>
          <a:xfrm>
            <a:off x="838200" y="2837753"/>
            <a:ext cx="5181600" cy="2327082"/>
          </a:xfrm>
          <a:prstGeom prst="rect">
            <a:avLst/>
          </a:prstGeom>
        </p:spPr>
      </p:pic>
    </p:spTree>
    <p:extLst>
      <p:ext uri="{BB962C8B-B14F-4D97-AF65-F5344CB8AC3E}">
        <p14:creationId xmlns:p14="http://schemas.microsoft.com/office/powerpoint/2010/main" val="528745419"/>
      </p:ext>
    </p:extLst>
  </p:cSld>
  <p:clrMapOvr>
    <a:masterClrMapping/>
  </p:clrMapOvr>
  <p:transition spd="slow">
    <p:push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sp>
        <p:nvSpPr>
          <p:cNvPr id="4" name="Marcador de contenido 3">
            <a:extLst>
              <a:ext uri="{FF2B5EF4-FFF2-40B4-BE49-F238E27FC236}">
                <a16:creationId xmlns:a16="http://schemas.microsoft.com/office/drawing/2014/main" id="{7D8E51B6-AE70-0582-0ECF-F9FEFC45746F}"/>
              </a:ext>
            </a:extLst>
          </p:cNvPr>
          <p:cNvSpPr>
            <a:spLocks noGrp="1"/>
          </p:cNvSpPr>
          <p:nvPr>
            <p:ph sz="half" idx="2"/>
          </p:nvPr>
        </p:nvSpPr>
        <p:spPr/>
        <p:txBody>
          <a:bodyPr>
            <a:normAutofit/>
          </a:bodyPr>
          <a:lstStyle/>
          <a:p>
            <a:r>
              <a:rPr lang="es-ES" b="1" dirty="0"/>
              <a:t>Nervios:</a:t>
            </a:r>
            <a:endParaRPr lang="es-ES" dirty="0"/>
          </a:p>
          <a:p>
            <a:pPr>
              <a:buFont typeface="Arial" panose="020B0604020202020204" pitchFamily="34" charset="0"/>
              <a:buChar char="•"/>
            </a:pPr>
            <a:r>
              <a:rPr lang="es-ES" b="1" dirty="0"/>
              <a:t>El encendido/apagado es digital, no analógico.</a:t>
            </a:r>
          </a:p>
          <a:p>
            <a:pPr>
              <a:buFont typeface="Arial" panose="020B0604020202020204" pitchFamily="34" charset="0"/>
              <a:buChar char="•"/>
            </a:pPr>
            <a:r>
              <a:rPr lang="es-ES" sz="1800" dirty="0"/>
              <a:t>La actividad de los canales iónicos funciona de manera similar a los circuitos digitales, donde las señales pueden estar "encendidas" o "apagadas“.</a:t>
            </a:r>
          </a:p>
        </p:txBody>
      </p:sp>
      <p:pic>
        <p:nvPicPr>
          <p:cNvPr id="5" name="Marcador de contenido 4">
            <a:extLst>
              <a:ext uri="{FF2B5EF4-FFF2-40B4-BE49-F238E27FC236}">
                <a16:creationId xmlns:a16="http://schemas.microsoft.com/office/drawing/2014/main" id="{B21434B0-8D35-999F-8CFE-542988415764}"/>
              </a:ext>
            </a:extLst>
          </p:cNvPr>
          <p:cNvPicPr>
            <a:picLocks noGrp="1" noChangeAspect="1"/>
          </p:cNvPicPr>
          <p:nvPr>
            <p:ph sz="half" idx="1"/>
          </p:nvPr>
        </p:nvPicPr>
        <p:blipFill>
          <a:blip r:embed="rId2"/>
          <a:stretch>
            <a:fillRect/>
          </a:stretch>
        </p:blipFill>
        <p:spPr>
          <a:xfrm>
            <a:off x="838200" y="2837753"/>
            <a:ext cx="5181600" cy="2327082"/>
          </a:xfrm>
          <a:prstGeom prst="rect">
            <a:avLst/>
          </a:prstGeom>
        </p:spPr>
      </p:pic>
    </p:spTree>
    <p:extLst>
      <p:ext uri="{BB962C8B-B14F-4D97-AF65-F5344CB8AC3E}">
        <p14:creationId xmlns:p14="http://schemas.microsoft.com/office/powerpoint/2010/main" val="380445665"/>
      </p:ext>
    </p:extLst>
  </p:cSld>
  <p:clrMapOvr>
    <a:masterClrMapping/>
  </p:clrMapOvr>
  <p:transition spd="slow">
    <p:push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sp>
        <p:nvSpPr>
          <p:cNvPr id="4" name="Marcador de contenido 3">
            <a:extLst>
              <a:ext uri="{FF2B5EF4-FFF2-40B4-BE49-F238E27FC236}">
                <a16:creationId xmlns:a16="http://schemas.microsoft.com/office/drawing/2014/main" id="{7D8E51B6-AE70-0582-0ECF-F9FEFC45746F}"/>
              </a:ext>
            </a:extLst>
          </p:cNvPr>
          <p:cNvSpPr>
            <a:spLocks noGrp="1"/>
          </p:cNvSpPr>
          <p:nvPr>
            <p:ph sz="half" idx="2"/>
          </p:nvPr>
        </p:nvSpPr>
        <p:spPr/>
        <p:txBody>
          <a:bodyPr>
            <a:normAutofit/>
          </a:bodyPr>
          <a:lstStyle/>
          <a:p>
            <a:r>
              <a:rPr lang="es-ES" b="1" dirty="0"/>
              <a:t>Nervios:</a:t>
            </a:r>
            <a:endParaRPr lang="es-ES" dirty="0"/>
          </a:p>
          <a:p>
            <a:pPr>
              <a:buFont typeface="Arial" panose="020B0604020202020204" pitchFamily="34" charset="0"/>
              <a:buChar char="•"/>
            </a:pPr>
            <a:r>
              <a:rPr lang="es-ES" b="1" dirty="0"/>
              <a:t>El encendido/apagado es digital, no analógico.</a:t>
            </a:r>
          </a:p>
          <a:p>
            <a:pPr>
              <a:buFont typeface="Arial" panose="020B0604020202020204" pitchFamily="34" charset="0"/>
              <a:buChar char="•"/>
            </a:pPr>
            <a:r>
              <a:rPr lang="es-ES" sz="1800" dirty="0"/>
              <a:t>La actividad de los canales iónicos funciona de manera similar a los circuitos digitales, donde las señales pueden estar "encendidas" o "apagadas“.</a:t>
            </a:r>
          </a:p>
        </p:txBody>
      </p:sp>
      <p:pic>
        <p:nvPicPr>
          <p:cNvPr id="5" name="Marcador de contenido 4">
            <a:extLst>
              <a:ext uri="{FF2B5EF4-FFF2-40B4-BE49-F238E27FC236}">
                <a16:creationId xmlns:a16="http://schemas.microsoft.com/office/drawing/2014/main" id="{B21434B0-8D35-999F-8CFE-542988415764}"/>
              </a:ext>
            </a:extLst>
          </p:cNvPr>
          <p:cNvPicPr>
            <a:picLocks noGrp="1" noChangeAspect="1"/>
          </p:cNvPicPr>
          <p:nvPr>
            <p:ph sz="half" idx="1"/>
          </p:nvPr>
        </p:nvPicPr>
        <p:blipFill>
          <a:blip r:embed="rId2"/>
          <a:stretch>
            <a:fillRect/>
          </a:stretch>
        </p:blipFill>
        <p:spPr>
          <a:xfrm>
            <a:off x="838200" y="2837753"/>
            <a:ext cx="5181600" cy="2327082"/>
          </a:xfrm>
          <a:prstGeom prst="rect">
            <a:avLst/>
          </a:prstGeom>
        </p:spPr>
      </p:pic>
    </p:spTree>
    <p:extLst>
      <p:ext uri="{BB962C8B-B14F-4D97-AF65-F5344CB8AC3E}">
        <p14:creationId xmlns:p14="http://schemas.microsoft.com/office/powerpoint/2010/main" val="3654990733"/>
      </p:ext>
    </p:extLst>
  </p:cSld>
  <p:clrMapOvr>
    <a:masterClrMapping/>
  </p:clrMapOvr>
  <p:transition spd="slow">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pic>
        <p:nvPicPr>
          <p:cNvPr id="8" name="Marcador de contenido 7">
            <a:extLst>
              <a:ext uri="{FF2B5EF4-FFF2-40B4-BE49-F238E27FC236}">
                <a16:creationId xmlns:a16="http://schemas.microsoft.com/office/drawing/2014/main" id="{9CF5C1B5-756C-3A26-0CB3-5428241E8ACF}"/>
              </a:ext>
            </a:extLst>
          </p:cNvPr>
          <p:cNvPicPr>
            <a:picLocks noGrp="1" noChangeAspect="1"/>
          </p:cNvPicPr>
          <p:nvPr>
            <p:ph sz="half" idx="2"/>
          </p:nvPr>
        </p:nvPicPr>
        <p:blipFill>
          <a:blip r:embed="rId2"/>
          <a:srcRect t="7971" b="53030"/>
          <a:stretch/>
        </p:blipFill>
        <p:spPr>
          <a:xfrm>
            <a:off x="5754848" y="1825626"/>
            <a:ext cx="6403596" cy="3339132"/>
          </a:xfrm>
        </p:spPr>
      </p:pic>
      <p:sp>
        <p:nvSpPr>
          <p:cNvPr id="6" name="Marcador de contenido 5">
            <a:extLst>
              <a:ext uri="{FF2B5EF4-FFF2-40B4-BE49-F238E27FC236}">
                <a16:creationId xmlns:a16="http://schemas.microsoft.com/office/drawing/2014/main" id="{0ABF8FAF-0F41-1AE3-3828-39711FF5B5C5}"/>
              </a:ext>
            </a:extLst>
          </p:cNvPr>
          <p:cNvSpPr>
            <a:spLocks noGrp="1"/>
          </p:cNvSpPr>
          <p:nvPr>
            <p:ph sz="half" idx="1"/>
          </p:nvPr>
        </p:nvSpPr>
        <p:spPr/>
        <p:txBody>
          <a:bodyPr/>
          <a:lstStyle/>
          <a:p>
            <a:r>
              <a:rPr lang="es-ES" dirty="0"/>
              <a:t>Existen dos tipos de canales iónicos los químicos y las eléctricos.</a:t>
            </a:r>
          </a:p>
          <a:p>
            <a:r>
              <a:rPr lang="es-ES" dirty="0"/>
              <a:t>Ambos son importantes, pero en este curso nos vamos a centra únicamente en los químicos ya que son más sencillos de entender.</a:t>
            </a:r>
          </a:p>
        </p:txBody>
      </p:sp>
    </p:spTree>
    <p:extLst>
      <p:ext uri="{BB962C8B-B14F-4D97-AF65-F5344CB8AC3E}">
        <p14:creationId xmlns:p14="http://schemas.microsoft.com/office/powerpoint/2010/main" val="2598956207"/>
      </p:ext>
    </p:extLst>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pic>
        <p:nvPicPr>
          <p:cNvPr id="8" name="Marcador de contenido 7">
            <a:extLst>
              <a:ext uri="{FF2B5EF4-FFF2-40B4-BE49-F238E27FC236}">
                <a16:creationId xmlns:a16="http://schemas.microsoft.com/office/drawing/2014/main" id="{9CF5C1B5-756C-3A26-0CB3-5428241E8ACF}"/>
              </a:ext>
            </a:extLst>
          </p:cNvPr>
          <p:cNvPicPr>
            <a:picLocks noGrp="1" noChangeAspect="1"/>
          </p:cNvPicPr>
          <p:nvPr>
            <p:ph sz="half" idx="2"/>
          </p:nvPr>
        </p:nvPicPr>
        <p:blipFill>
          <a:blip r:embed="rId2"/>
          <a:srcRect l="-524" t="47261" r="18592" b="3909"/>
          <a:stretch/>
        </p:blipFill>
        <p:spPr>
          <a:xfrm>
            <a:off x="6497973" y="1690688"/>
            <a:ext cx="5246615" cy="4180891"/>
          </a:xfrm>
        </p:spPr>
      </p:pic>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0ABF8FAF-0F41-1AE3-3828-39711FF5B5C5}"/>
                  </a:ext>
                </a:extLst>
              </p:cNvPr>
              <p:cNvSpPr>
                <a:spLocks noGrp="1"/>
              </p:cNvSpPr>
              <p:nvPr>
                <p:ph sz="half" idx="1"/>
              </p:nvPr>
            </p:nvSpPr>
            <p:spPr/>
            <p:txBody>
              <a:bodyPr>
                <a:normAutofit/>
              </a:bodyPr>
              <a:lstStyle/>
              <a:p>
                <a:r>
                  <a:rPr lang="es-ES" dirty="0"/>
                  <a:t>La transmisión de información en las células nerviosas se basa en la apertura de canales de sodio y potasio, cambiando el potencial electrostático dentro de la célula y provocando con ello un efecto cascada.</a:t>
                </a:r>
              </a:p>
              <a:p>
                <a:r>
                  <a:rPr lang="es-ES" dirty="0"/>
                  <a:t>Este efecto se mueve a una velocidad de </a:t>
                </a:r>
                <a14:m>
                  <m:oMath xmlns:m="http://schemas.openxmlformats.org/officeDocument/2006/math">
                    <m:r>
                      <a:rPr lang="es-ES" b="0" i="1" smtClean="0">
                        <a:latin typeface="Cambria Math" panose="02040503050406030204" pitchFamily="18" charset="0"/>
                      </a:rPr>
                      <m:t>𝑣</m:t>
                    </m:r>
                    <m:r>
                      <a:rPr lang="es-ES" b="0" i="1" smtClean="0">
                        <a:latin typeface="Cambria Math" panose="02040503050406030204" pitchFamily="18" charset="0"/>
                      </a:rPr>
                      <m:t>~100 </m:t>
                    </m:r>
                    <m:r>
                      <a:rPr lang="es-ES" b="0" i="1" smtClean="0">
                        <a:latin typeface="Cambria Math" panose="02040503050406030204" pitchFamily="18" charset="0"/>
                        <a:ea typeface="Cambria Math" panose="02040503050406030204" pitchFamily="18" charset="0"/>
                      </a:rPr>
                      <m:t>𝑘𝑚</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h</m:t>
                    </m:r>
                  </m:oMath>
                </a14:m>
                <a:endParaRPr lang="es-ES" dirty="0"/>
              </a:p>
            </p:txBody>
          </p:sp>
        </mc:Choice>
        <mc:Fallback xmlns="">
          <p:sp>
            <p:nvSpPr>
              <p:cNvPr id="6" name="Marcador de contenido 5">
                <a:extLst>
                  <a:ext uri="{FF2B5EF4-FFF2-40B4-BE49-F238E27FC236}">
                    <a16:creationId xmlns:a16="http://schemas.microsoft.com/office/drawing/2014/main" id="{0ABF8FAF-0F41-1AE3-3828-39711FF5B5C5}"/>
                  </a:ext>
                </a:extLst>
              </p:cNvPr>
              <p:cNvSpPr>
                <a:spLocks noGrp="1" noRot="1" noChangeAspect="1" noMove="1" noResize="1" noEditPoints="1" noAdjustHandles="1" noChangeArrowheads="1" noChangeShapeType="1" noTextEdit="1"/>
              </p:cNvSpPr>
              <p:nvPr>
                <p:ph sz="half" idx="1"/>
              </p:nvPr>
            </p:nvSpPr>
            <p:spPr>
              <a:blipFill>
                <a:blip r:embed="rId3"/>
                <a:stretch>
                  <a:fillRect l="-2118" t="-2381" r="-2118"/>
                </a:stretch>
              </a:blipFill>
            </p:spPr>
            <p:txBody>
              <a:bodyPr/>
              <a:lstStyle/>
              <a:p>
                <a:r>
                  <a:rPr lang="es-ES">
                    <a:noFill/>
                  </a:rPr>
                  <a:t> </a:t>
                </a:r>
              </a:p>
            </p:txBody>
          </p:sp>
        </mc:Fallback>
      </mc:AlternateContent>
    </p:spTree>
    <p:extLst>
      <p:ext uri="{BB962C8B-B14F-4D97-AF65-F5344CB8AC3E}">
        <p14:creationId xmlns:p14="http://schemas.microsoft.com/office/powerpoint/2010/main" val="167307715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0DF7E-3895-E64C-66F7-709EF7E5CE6D}"/>
              </a:ext>
            </a:extLst>
          </p:cNvPr>
          <p:cNvSpPr>
            <a:spLocks noGrp="1"/>
          </p:cNvSpPr>
          <p:nvPr>
            <p:ph type="title"/>
          </p:nvPr>
        </p:nvSpPr>
        <p:spPr/>
        <p:txBody>
          <a:bodyPr/>
          <a:lstStyle/>
          <a:p>
            <a:r>
              <a:rPr lang="es-ES" dirty="0"/>
              <a:t>ARN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6E8D395-2DE7-C972-4966-985101657CEA}"/>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𝐴𝑅𝑁</m:t>
                      </m:r>
                      <m:r>
                        <a:rPr lang="es-ES" b="0" i="1" smtClean="0">
                          <a:latin typeface="Cambria Math" panose="02040503050406030204" pitchFamily="18" charset="0"/>
                        </a:rPr>
                        <m:t>→</m:t>
                      </m:r>
                      <m:r>
                        <a:rPr lang="es-ES" b="0" i="1" smtClean="0">
                          <a:latin typeface="Cambria Math" panose="02040503050406030204" pitchFamily="18" charset="0"/>
                        </a:rPr>
                        <m:t>𝑃𝑟𝑜𝑡𝑒𝑖𝑛𝑎𝑠</m:t>
                      </m:r>
                    </m:oMath>
                  </m:oMathPara>
                </a14:m>
                <a:endParaRPr lang="es-ES" dirty="0"/>
              </a:p>
              <a:p>
                <a:r>
                  <a:rPr lang="es-ES" dirty="0"/>
                  <a:t>Cada 3 nucleótidos se codifica un aminoácido. Las proteínas están hechas por una cadena de aminoácidos.</a:t>
                </a:r>
              </a:p>
            </p:txBody>
          </p:sp>
        </mc:Choice>
        <mc:Fallback xmlns="">
          <p:sp>
            <p:nvSpPr>
              <p:cNvPr id="3" name="Marcador de contenido 2">
                <a:extLst>
                  <a:ext uri="{FF2B5EF4-FFF2-40B4-BE49-F238E27FC236}">
                    <a16:creationId xmlns:a16="http://schemas.microsoft.com/office/drawing/2014/main" id="{96E8D395-2DE7-C972-4966-985101657CEA}"/>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57412C59-8863-E129-0FD7-A180C4DA71EF}"/>
              </a:ext>
            </a:extLst>
          </p:cNvPr>
          <p:cNvPicPr>
            <a:picLocks noChangeAspect="1"/>
          </p:cNvPicPr>
          <p:nvPr/>
        </p:nvPicPr>
        <p:blipFill>
          <a:blip r:embed="rId3"/>
          <a:stretch>
            <a:fillRect/>
          </a:stretch>
        </p:blipFill>
        <p:spPr>
          <a:xfrm>
            <a:off x="2743200" y="3335334"/>
            <a:ext cx="7479957" cy="3088603"/>
          </a:xfrm>
          <a:prstGeom prst="rect">
            <a:avLst/>
          </a:prstGeom>
        </p:spPr>
      </p:pic>
    </p:spTree>
    <p:extLst>
      <p:ext uri="{BB962C8B-B14F-4D97-AF65-F5344CB8AC3E}">
        <p14:creationId xmlns:p14="http://schemas.microsoft.com/office/powerpoint/2010/main" val="2697041073"/>
      </p:ext>
    </p:extLst>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1CB31-9772-E595-21DD-4EE3752ABC89}"/>
              </a:ext>
            </a:extLst>
          </p:cNvPr>
          <p:cNvSpPr>
            <a:spLocks noGrp="1"/>
          </p:cNvSpPr>
          <p:nvPr>
            <p:ph type="title"/>
          </p:nvPr>
        </p:nvSpPr>
        <p:spPr/>
        <p:txBody>
          <a:bodyPr/>
          <a:lstStyle/>
          <a:p>
            <a:r>
              <a:rPr lang="es-ES" dirty="0"/>
              <a:t>Canales iónicos</a:t>
            </a:r>
          </a:p>
        </p:txBody>
      </p:sp>
      <p:pic>
        <p:nvPicPr>
          <p:cNvPr id="6" name="Marcador de contenido 5">
            <a:extLst>
              <a:ext uri="{FF2B5EF4-FFF2-40B4-BE49-F238E27FC236}">
                <a16:creationId xmlns:a16="http://schemas.microsoft.com/office/drawing/2014/main" id="{5254E0F2-24BA-99E8-ABEE-D0085A1F623E}"/>
              </a:ext>
            </a:extLst>
          </p:cNvPr>
          <p:cNvPicPr>
            <a:picLocks noGrp="1" noChangeAspect="1"/>
          </p:cNvPicPr>
          <p:nvPr>
            <p:ph sz="half" idx="2"/>
          </p:nvPr>
        </p:nvPicPr>
        <p:blipFill>
          <a:blip r:embed="rId2"/>
          <a:stretch>
            <a:fillRect/>
          </a:stretch>
        </p:blipFill>
        <p:spPr>
          <a:xfrm>
            <a:off x="6172200" y="1834359"/>
            <a:ext cx="5181600" cy="3545305"/>
          </a:xfrm>
        </p:spPr>
      </p:pic>
      <p:pic>
        <p:nvPicPr>
          <p:cNvPr id="11" name="Marcador de contenido 10" descr="Un dibujo de una persona&#10;&#10;Descripción generada automáticamente con confianza baja">
            <a:extLst>
              <a:ext uri="{FF2B5EF4-FFF2-40B4-BE49-F238E27FC236}">
                <a16:creationId xmlns:a16="http://schemas.microsoft.com/office/drawing/2014/main" id="{994DDA42-7B6A-E6F7-4999-9E7FF54083D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771392"/>
            <a:ext cx="5181600" cy="2459804"/>
          </a:xfrm>
        </p:spPr>
      </p:pic>
      <p:pic>
        <p:nvPicPr>
          <p:cNvPr id="13" name="Imagen 12">
            <a:extLst>
              <a:ext uri="{FF2B5EF4-FFF2-40B4-BE49-F238E27FC236}">
                <a16:creationId xmlns:a16="http://schemas.microsoft.com/office/drawing/2014/main" id="{645083AF-7028-2865-1991-A51C7B8E2326}"/>
              </a:ext>
            </a:extLst>
          </p:cNvPr>
          <p:cNvPicPr>
            <a:picLocks noChangeAspect="1"/>
          </p:cNvPicPr>
          <p:nvPr/>
        </p:nvPicPr>
        <p:blipFill>
          <a:blip r:embed="rId4"/>
          <a:stretch>
            <a:fillRect/>
          </a:stretch>
        </p:blipFill>
        <p:spPr>
          <a:xfrm>
            <a:off x="6837027" y="5379664"/>
            <a:ext cx="4146433" cy="1293545"/>
          </a:xfrm>
          <a:prstGeom prst="rect">
            <a:avLst/>
          </a:prstGeom>
        </p:spPr>
      </p:pic>
    </p:spTree>
    <p:extLst>
      <p:ext uri="{BB962C8B-B14F-4D97-AF65-F5344CB8AC3E}">
        <p14:creationId xmlns:p14="http://schemas.microsoft.com/office/powerpoint/2010/main" val="2511605686"/>
      </p:ext>
    </p:extLst>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0ABF8FAF-0F41-1AE3-3828-39711FF5B5C5}"/>
                  </a:ext>
                </a:extLst>
              </p:cNvPr>
              <p:cNvSpPr>
                <a:spLocks noGrp="1"/>
              </p:cNvSpPr>
              <p:nvPr>
                <p:ph sz="half" idx="1"/>
              </p:nvPr>
            </p:nvSpPr>
            <p:spPr/>
            <p:txBody>
              <a:bodyPr>
                <a:normAutofit/>
              </a:bodyPr>
              <a:lstStyle/>
              <a:p>
                <a:r>
                  <a:rPr lang="es-ES" dirty="0"/>
                  <a:t>La transmisión de información en las células nerviosas se basa en la apertura de canales de sodio y potasio, cambiando el potencial electrostático dentro de la célula y provocando con ello un efecto cascada.</a:t>
                </a:r>
              </a:p>
              <a:p>
                <a:r>
                  <a:rPr lang="es-ES" dirty="0"/>
                  <a:t>Este efecto se mueve a una velocidad de </a:t>
                </a:r>
                <a14:m>
                  <m:oMath xmlns:m="http://schemas.openxmlformats.org/officeDocument/2006/math">
                    <m:r>
                      <a:rPr lang="es-ES" b="0" i="1" smtClean="0">
                        <a:latin typeface="Cambria Math" panose="02040503050406030204" pitchFamily="18" charset="0"/>
                      </a:rPr>
                      <m:t>𝑣</m:t>
                    </m:r>
                    <m:r>
                      <a:rPr lang="es-ES" b="0" i="1" smtClean="0">
                        <a:latin typeface="Cambria Math" panose="02040503050406030204" pitchFamily="18" charset="0"/>
                      </a:rPr>
                      <m:t>~100 </m:t>
                    </m:r>
                    <m:r>
                      <a:rPr lang="es-ES" b="0" i="1" smtClean="0">
                        <a:latin typeface="Cambria Math" panose="02040503050406030204" pitchFamily="18" charset="0"/>
                        <a:ea typeface="Cambria Math" panose="02040503050406030204" pitchFamily="18" charset="0"/>
                      </a:rPr>
                      <m:t>𝑘𝑚</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h</m:t>
                    </m:r>
                  </m:oMath>
                </a14:m>
                <a:endParaRPr lang="es-ES" dirty="0"/>
              </a:p>
            </p:txBody>
          </p:sp>
        </mc:Choice>
        <mc:Fallback xmlns="">
          <p:sp>
            <p:nvSpPr>
              <p:cNvPr id="6" name="Marcador de contenido 5">
                <a:extLst>
                  <a:ext uri="{FF2B5EF4-FFF2-40B4-BE49-F238E27FC236}">
                    <a16:creationId xmlns:a16="http://schemas.microsoft.com/office/drawing/2014/main" id="{0ABF8FAF-0F41-1AE3-3828-39711FF5B5C5}"/>
                  </a:ext>
                </a:extLst>
              </p:cNvPr>
              <p:cNvSpPr>
                <a:spLocks noGrp="1" noRot="1" noChangeAspect="1" noMove="1" noResize="1" noEditPoints="1" noAdjustHandles="1" noChangeArrowheads="1" noChangeShapeType="1" noTextEdit="1"/>
              </p:cNvSpPr>
              <p:nvPr>
                <p:ph sz="half" idx="1"/>
              </p:nvPr>
            </p:nvSpPr>
            <p:spPr>
              <a:blipFill>
                <a:blip r:embed="rId2"/>
                <a:stretch>
                  <a:fillRect l="-2118" t="-2381" r="-2118"/>
                </a:stretch>
              </a:blipFill>
            </p:spPr>
            <p:txBody>
              <a:bodyPr/>
              <a:lstStyle/>
              <a:p>
                <a:r>
                  <a:rPr lang="es-ES">
                    <a:noFill/>
                  </a:rPr>
                  <a:t> </a:t>
                </a:r>
              </a:p>
            </p:txBody>
          </p:sp>
        </mc:Fallback>
      </mc:AlternateContent>
      <p:pic>
        <p:nvPicPr>
          <p:cNvPr id="7" name="Marcador de contenido 4">
            <a:extLst>
              <a:ext uri="{FF2B5EF4-FFF2-40B4-BE49-F238E27FC236}">
                <a16:creationId xmlns:a16="http://schemas.microsoft.com/office/drawing/2014/main" id="{9FF5408F-55C0-EB63-E868-7AEAFCDD1135}"/>
              </a:ext>
            </a:extLst>
          </p:cNvPr>
          <p:cNvPicPr>
            <a:picLocks noGrp="1" noChangeAspect="1"/>
          </p:cNvPicPr>
          <p:nvPr>
            <p:ph sz="half" idx="2"/>
          </p:nvPr>
        </p:nvPicPr>
        <p:blipFill>
          <a:blip r:embed="rId3"/>
          <a:stretch>
            <a:fillRect/>
          </a:stretch>
        </p:blipFill>
        <p:spPr>
          <a:xfrm>
            <a:off x="6490982" y="975671"/>
            <a:ext cx="5181600" cy="2327082"/>
          </a:xfrm>
          <a:prstGeom prst="rect">
            <a:avLst/>
          </a:prstGeom>
        </p:spPr>
      </p:pic>
      <p:pic>
        <p:nvPicPr>
          <p:cNvPr id="10" name="Imagen 9">
            <a:extLst>
              <a:ext uri="{FF2B5EF4-FFF2-40B4-BE49-F238E27FC236}">
                <a16:creationId xmlns:a16="http://schemas.microsoft.com/office/drawing/2014/main" id="{ED93A2AC-169E-4983-D590-8EF876DC1680}"/>
              </a:ext>
            </a:extLst>
          </p:cNvPr>
          <p:cNvPicPr>
            <a:picLocks noChangeAspect="1"/>
          </p:cNvPicPr>
          <p:nvPr/>
        </p:nvPicPr>
        <p:blipFill>
          <a:blip r:embed="rId4"/>
          <a:srcRect l="8399" r="690" b="5566"/>
          <a:stretch/>
        </p:blipFill>
        <p:spPr>
          <a:xfrm>
            <a:off x="6111219" y="3302753"/>
            <a:ext cx="5561363" cy="2217476"/>
          </a:xfrm>
          <a:prstGeom prst="rect">
            <a:avLst/>
          </a:prstGeom>
        </p:spPr>
      </p:pic>
    </p:spTree>
    <p:extLst>
      <p:ext uri="{BB962C8B-B14F-4D97-AF65-F5344CB8AC3E}">
        <p14:creationId xmlns:p14="http://schemas.microsoft.com/office/powerpoint/2010/main" val="1340288102"/>
      </p:ext>
    </p:extLst>
  </p:cSld>
  <p:clrMapOvr>
    <a:masterClrMapping/>
  </p:clrMapOvr>
  <p:transition spd="slow">
    <p:push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p:sp>
        <p:nvSpPr>
          <p:cNvPr id="6" name="Marcador de contenido 5">
            <a:extLst>
              <a:ext uri="{FF2B5EF4-FFF2-40B4-BE49-F238E27FC236}">
                <a16:creationId xmlns:a16="http://schemas.microsoft.com/office/drawing/2014/main" id="{0ABF8FAF-0F41-1AE3-3828-39711FF5B5C5}"/>
              </a:ext>
            </a:extLst>
          </p:cNvPr>
          <p:cNvSpPr>
            <a:spLocks noGrp="1"/>
          </p:cNvSpPr>
          <p:nvPr>
            <p:ph sz="half" idx="1"/>
          </p:nvPr>
        </p:nvSpPr>
        <p:spPr/>
        <p:txBody>
          <a:bodyPr>
            <a:normAutofit lnSpcReduction="10000"/>
          </a:bodyPr>
          <a:lstStyle/>
          <a:p>
            <a:r>
              <a:rPr lang="es-ES" dirty="0"/>
              <a:t>En el exterior de la célula el sodio está más concentrado que en el interior, al contrario que el potasio, que está mas concentrado dentro de la célula que fuera.</a:t>
            </a:r>
          </a:p>
          <a:p>
            <a:r>
              <a:rPr lang="es-ES" dirty="0"/>
              <a:t>El canal de sodio se abre primero, provocando un cambio en la carga de la membrana que hace que se abra el canal de potasio.</a:t>
            </a:r>
          </a:p>
        </p:txBody>
      </p:sp>
      <p:pic>
        <p:nvPicPr>
          <p:cNvPr id="7" name="Marcador de contenido 4">
            <a:extLst>
              <a:ext uri="{FF2B5EF4-FFF2-40B4-BE49-F238E27FC236}">
                <a16:creationId xmlns:a16="http://schemas.microsoft.com/office/drawing/2014/main" id="{9FF5408F-55C0-EB63-E868-7AEAFCDD1135}"/>
              </a:ext>
            </a:extLst>
          </p:cNvPr>
          <p:cNvPicPr>
            <a:picLocks noGrp="1" noChangeAspect="1"/>
          </p:cNvPicPr>
          <p:nvPr>
            <p:ph sz="half" idx="2"/>
          </p:nvPr>
        </p:nvPicPr>
        <p:blipFill>
          <a:blip r:embed="rId2"/>
          <a:stretch>
            <a:fillRect/>
          </a:stretch>
        </p:blipFill>
        <p:spPr>
          <a:xfrm>
            <a:off x="6490982" y="975671"/>
            <a:ext cx="5181600" cy="2327082"/>
          </a:xfrm>
          <a:prstGeom prst="rect">
            <a:avLst/>
          </a:prstGeom>
        </p:spPr>
      </p:pic>
      <p:pic>
        <p:nvPicPr>
          <p:cNvPr id="10" name="Imagen 9">
            <a:extLst>
              <a:ext uri="{FF2B5EF4-FFF2-40B4-BE49-F238E27FC236}">
                <a16:creationId xmlns:a16="http://schemas.microsoft.com/office/drawing/2014/main" id="{ED93A2AC-169E-4983-D590-8EF876DC1680}"/>
              </a:ext>
            </a:extLst>
          </p:cNvPr>
          <p:cNvPicPr>
            <a:picLocks noChangeAspect="1"/>
          </p:cNvPicPr>
          <p:nvPr/>
        </p:nvPicPr>
        <p:blipFill>
          <a:blip r:embed="rId3"/>
          <a:srcRect l="8399" r="690" b="5566"/>
          <a:stretch/>
        </p:blipFill>
        <p:spPr>
          <a:xfrm>
            <a:off x="6111219" y="3302753"/>
            <a:ext cx="5561363" cy="2217476"/>
          </a:xfrm>
          <a:prstGeom prst="rect">
            <a:avLst/>
          </a:prstGeom>
        </p:spPr>
      </p:pic>
    </p:spTree>
    <p:extLst>
      <p:ext uri="{BB962C8B-B14F-4D97-AF65-F5344CB8AC3E}">
        <p14:creationId xmlns:p14="http://schemas.microsoft.com/office/powerpoint/2010/main" val="4286648542"/>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1AEE66C7-C583-20A9-1DE2-6AFB9C7F28EC}"/>
              </a:ext>
            </a:extLst>
          </p:cNvPr>
          <p:cNvPicPr>
            <a:picLocks noGrp="1" noChangeAspect="1"/>
          </p:cNvPicPr>
          <p:nvPr>
            <p:ph sz="half" idx="2"/>
          </p:nvPr>
        </p:nvPicPr>
        <p:blipFill>
          <a:blip r:embed="rId2"/>
          <a:stretch>
            <a:fillRect/>
          </a:stretch>
        </p:blipFill>
        <p:spPr>
          <a:xfrm>
            <a:off x="5587508" y="0"/>
            <a:ext cx="6311576" cy="6858000"/>
          </a:xfrm>
        </p:spPr>
      </p:pic>
      <p:sp>
        <p:nvSpPr>
          <p:cNvPr id="2" name="Título 1">
            <a:extLst>
              <a:ext uri="{FF2B5EF4-FFF2-40B4-BE49-F238E27FC236}">
                <a16:creationId xmlns:a16="http://schemas.microsoft.com/office/drawing/2014/main" id="{D8461125-B0D0-3D3C-E69A-87A40C4EDDED}"/>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9" name="Marcador de contenido 5">
                <a:extLst>
                  <a:ext uri="{FF2B5EF4-FFF2-40B4-BE49-F238E27FC236}">
                    <a16:creationId xmlns:a16="http://schemas.microsoft.com/office/drawing/2014/main" id="{CF181433-56A4-A183-938A-B8747F4BB41A}"/>
                  </a:ext>
                </a:extLst>
              </p:cNvPr>
              <p:cNvSpPr>
                <a:spLocks noGrp="1"/>
              </p:cNvSpPr>
              <p:nvPr>
                <p:ph sz="half" idx="1"/>
              </p:nvPr>
            </p:nvSpPr>
            <p:spPr>
              <a:xfrm>
                <a:off x="292916" y="1690688"/>
                <a:ext cx="5181600" cy="4351338"/>
              </a:xfrm>
            </p:spPr>
            <p:txBody>
              <a:bodyPr>
                <a:normAutofit fontScale="85000" lnSpcReduction="20000"/>
              </a:bodyPr>
              <a:lstStyle/>
              <a:p>
                <a:pPr>
                  <a:lnSpc>
                    <a:spcPct val="107000"/>
                  </a:lnSpc>
                  <a:spcAft>
                    <a:spcPts val="800"/>
                  </a:spcAf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Potencial de acción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Se inyectan algunos iones positivos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 en un lado del nervio. Esto provoca una despolarización local.</a:t>
                </a:r>
              </a:p>
              <a:p>
                <a:pPr marL="342900" lvl="0" indent="-342900">
                  <a:lnSpc>
                    <a:spcPct val="107000"/>
                  </a:lnSpc>
                  <a:spcAft>
                    <a:spcPts val="800"/>
                  </a:spcAft>
                  <a:buFont typeface="+mj-lt"/>
                  <a:buAutoNum type="arabicPeriod"/>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Se abren canales locales de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permitiendo que el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fluya en dirección al gradiente electroquímico [Tanto la concentración como el voltaje hacen que el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fluya hacia dentro].</a:t>
                </a:r>
              </a:p>
              <a:p>
                <a:pPr marL="342900" lvl="0" indent="-342900">
                  <a:lnSpc>
                    <a:spcPct val="107000"/>
                  </a:lnSpc>
                  <a:spcAft>
                    <a:spcPts val="800"/>
                  </a:spcAft>
                  <a:buFont typeface="+mj-lt"/>
                  <a:buAutoNum type="arabicPeriod"/>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 provoca una mayor despolarización. El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se difunde, abriendo canales de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Na</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adyacentes, lo que permite que entre más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causando más despolarización...</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cerrar los canales iónicos, para detener la onda:</a:t>
                </a:r>
              </a:p>
              <a:p>
                <a:pPr marL="342900" lvl="0" indent="-342900">
                  <a:lnSpc>
                    <a:spcPct val="107000"/>
                  </a:lnSpc>
                  <a:spcAft>
                    <a:spcPts val="800"/>
                  </a:spcAft>
                  <a:buFont typeface="+mj-lt"/>
                  <a:buAutoNum type="arabicPeriod" startAt="4"/>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canales de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se cierran espontáneamente.</a:t>
                </a:r>
              </a:p>
              <a:p>
                <a:pPr marL="342900" lvl="0" indent="-342900">
                  <a:lnSpc>
                    <a:spcPct val="107000"/>
                  </a:lnSpc>
                  <a:spcAft>
                    <a:spcPts val="800"/>
                  </a:spcAft>
                  <a:buFont typeface="+mj-lt"/>
                  <a:buAutoNum type="arabicPeriod" startAt="4"/>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Se abren los canales de </a:t>
                </a:r>
                <a14:m>
                  <m:oMath xmlns:m="http://schemas.openxmlformats.org/officeDocument/2006/math">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𝐾</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 lo que devuelve el potencial de membrana a un estado negativo.</a:t>
                </a:r>
              </a:p>
            </p:txBody>
          </p:sp>
        </mc:Choice>
        <mc:Fallback xmlns="">
          <p:sp>
            <p:nvSpPr>
              <p:cNvPr id="9" name="Marcador de contenido 5">
                <a:extLst>
                  <a:ext uri="{FF2B5EF4-FFF2-40B4-BE49-F238E27FC236}">
                    <a16:creationId xmlns:a16="http://schemas.microsoft.com/office/drawing/2014/main" id="{CF181433-56A4-A183-938A-B8747F4BB41A}"/>
                  </a:ext>
                </a:extLst>
              </p:cNvPr>
              <p:cNvSpPr>
                <a:spLocks noGrp="1" noRot="1" noChangeAspect="1" noMove="1" noResize="1" noEditPoints="1" noAdjustHandles="1" noChangeArrowheads="1" noChangeShapeType="1" noTextEdit="1"/>
              </p:cNvSpPr>
              <p:nvPr>
                <p:ph sz="half" idx="1"/>
              </p:nvPr>
            </p:nvSpPr>
            <p:spPr>
              <a:xfrm>
                <a:off x="292916" y="1690688"/>
                <a:ext cx="5181600" cy="4351338"/>
              </a:xfrm>
              <a:blipFill>
                <a:blip r:embed="rId3"/>
                <a:stretch>
                  <a:fillRect l="-471" t="-980" r="-941"/>
                </a:stretch>
              </a:blipFill>
            </p:spPr>
            <p:txBody>
              <a:bodyPr/>
              <a:lstStyle/>
              <a:p>
                <a:r>
                  <a:rPr lang="es-ES">
                    <a:noFill/>
                  </a:rPr>
                  <a:t> </a:t>
                </a:r>
              </a:p>
            </p:txBody>
          </p:sp>
        </mc:Fallback>
      </mc:AlternateContent>
    </p:spTree>
    <p:extLst>
      <p:ext uri="{BB962C8B-B14F-4D97-AF65-F5344CB8AC3E}">
        <p14:creationId xmlns:p14="http://schemas.microsoft.com/office/powerpoint/2010/main" val="4233325540"/>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38064-590E-E655-2F1D-D8E3F1D2AA8E}"/>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5A79CF2-C71E-CC43-C6D6-A05FF2B1AC69}"/>
                  </a:ext>
                </a:extLst>
              </p:cNvPr>
              <p:cNvSpPr>
                <a:spLocks noGrp="1"/>
              </p:cNvSpPr>
              <p:nvPr>
                <p:ph sz="half" idx="1"/>
              </p:nvPr>
            </p:nvSpPr>
            <p:spPr/>
            <p:txBody>
              <a:bodyPr>
                <a:normAutofit/>
              </a:bodyPr>
              <a:lstStyle/>
              <a:p>
                <a:r>
                  <a:rPr lang="es-ES" sz="1800" dirty="0"/>
                  <a:t>¿Por qué hay un potencial eléctrico no nulo a través de nuestras células en reposo? ¿Por qué es de aproximadamente -60mV?</a:t>
                </a:r>
              </a:p>
              <a:p>
                <a:r>
                  <a:rPr lang="es-ES" sz="1800" dirty="0"/>
                  <a:t>El gradiente de concentración y la permeabilidad al K+ determinan en gran medida el potencial de reposo.</a:t>
                </a:r>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 diferencia de concentración entre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y </a:t>
                </a:r>
                <a14:m>
                  <m:oMath xmlns:m="http://schemas.openxmlformats.org/officeDocument/2006/math">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𝐾</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 través de la membrana celular contribuye al potencial de membrana, mantenido por transportadores de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𝐾</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que bombean activamente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hacia fuera y </a:t>
                </a:r>
                <a14:m>
                  <m:oMath xmlns:m="http://schemas.openxmlformats.org/officeDocument/2006/math">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𝐾</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hacia dentro de la célula.</a:t>
                </a:r>
              </a:p>
              <a:p>
                <a:endParaRPr lang="es-ES" dirty="0"/>
              </a:p>
            </p:txBody>
          </p:sp>
        </mc:Choice>
        <mc:Fallback xmlns="">
          <p:sp>
            <p:nvSpPr>
              <p:cNvPr id="3" name="Marcador de contenido 2">
                <a:extLst>
                  <a:ext uri="{FF2B5EF4-FFF2-40B4-BE49-F238E27FC236}">
                    <a16:creationId xmlns:a16="http://schemas.microsoft.com/office/drawing/2014/main" id="{85A79CF2-C71E-CC43-C6D6-A05FF2B1AC69}"/>
                  </a:ext>
                </a:extLst>
              </p:cNvPr>
              <p:cNvSpPr>
                <a:spLocks noGrp="1" noRot="1" noChangeAspect="1" noMove="1" noResize="1" noEditPoints="1" noAdjustHandles="1" noChangeArrowheads="1" noChangeShapeType="1" noTextEdit="1"/>
              </p:cNvSpPr>
              <p:nvPr>
                <p:ph sz="half" idx="1"/>
              </p:nvPr>
            </p:nvSpPr>
            <p:spPr>
              <a:blipFill>
                <a:blip r:embed="rId2"/>
                <a:stretch>
                  <a:fillRect l="-824" t="-1261" r="-1294"/>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85AFBB72-E1F4-A5C8-EC25-D62703711CB7}"/>
              </a:ext>
            </a:extLst>
          </p:cNvPr>
          <p:cNvPicPr>
            <a:picLocks noGrp="1" noChangeAspect="1"/>
          </p:cNvPicPr>
          <p:nvPr>
            <p:ph sz="half" idx="2"/>
          </p:nvPr>
        </p:nvPicPr>
        <p:blipFill>
          <a:blip r:embed="rId3"/>
          <a:stretch>
            <a:fillRect/>
          </a:stretch>
        </p:blipFill>
        <p:spPr>
          <a:xfrm>
            <a:off x="7184033" y="1825625"/>
            <a:ext cx="3157933" cy="4351338"/>
          </a:xfrm>
        </p:spPr>
      </p:pic>
    </p:spTree>
    <p:extLst>
      <p:ext uri="{BB962C8B-B14F-4D97-AF65-F5344CB8AC3E}">
        <p14:creationId xmlns:p14="http://schemas.microsoft.com/office/powerpoint/2010/main" val="1287231196"/>
      </p:ext>
    </p:extLst>
  </p:cSld>
  <p:clrMapOvr>
    <a:masterClrMapping/>
  </p:clrMapOvr>
  <p:transition spd="slow">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5C58A2-0CC6-7B4F-76C8-840D50E4FB84}"/>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D508228-80FA-6FEF-B7B5-6041A7135282}"/>
                  </a:ext>
                </a:extLst>
              </p:cNvPr>
              <p:cNvSpPr>
                <a:spLocks noGrp="1"/>
              </p:cNvSpPr>
              <p:nvPr>
                <p:ph sz="half" idx="1"/>
              </p:nvPr>
            </p:nvSpPr>
            <p:spPr/>
            <p:txBody>
              <a:bodyPr>
                <a:normAutofit/>
              </a:bodyPr>
              <a:lstStyle/>
              <a:p>
                <a:endParaRPr lang="es-ES" sz="1800" dirty="0"/>
              </a:p>
              <a:p>
                <a:endParaRPr lang="es-ES" sz="1800" dirty="0"/>
              </a:p>
              <a:p>
                <a:r>
                  <a:rPr lang="es-ES" sz="1800" dirty="0"/>
                  <a:t>Existen dos membranas semipermeables, los canales de </a:t>
                </a:r>
                <a14:m>
                  <m:oMath xmlns:m="http://schemas.openxmlformats.org/officeDocument/2006/math">
                    <m:r>
                      <a:rPr lang="es-ES" sz="1800" b="0" i="1" smtClean="0">
                        <a:latin typeface="Cambria Math" panose="02040503050406030204" pitchFamily="18" charset="0"/>
                      </a:rPr>
                      <m:t>𝑁</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𝑎</m:t>
                        </m:r>
                      </m:e>
                      <m:sup>
                        <m:r>
                          <a:rPr lang="es-ES" sz="1800" b="0" i="1" smtClean="0">
                            <a:latin typeface="Cambria Math" panose="02040503050406030204" pitchFamily="18" charset="0"/>
                          </a:rPr>
                          <m:t>+</m:t>
                        </m:r>
                      </m:sup>
                    </m:sSup>
                  </m:oMath>
                </a14:m>
                <a:r>
                  <a:rPr lang="es-ES" sz="1800" dirty="0"/>
                  <a:t> y de </a:t>
                </a:r>
                <a14:m>
                  <m:oMath xmlns:m="http://schemas.openxmlformats.org/officeDocument/2006/math">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𝐾</m:t>
                        </m:r>
                      </m:e>
                      <m:sup>
                        <m:r>
                          <a:rPr lang="es-ES" sz="1800" b="0" i="1" smtClean="0">
                            <a:latin typeface="Cambria Math" panose="02040503050406030204" pitchFamily="18" charset="0"/>
                          </a:rPr>
                          <m:t>+</m:t>
                        </m:r>
                      </m:sup>
                    </m:sSup>
                  </m:oMath>
                </a14:m>
                <a:r>
                  <a:rPr lang="es-ES" sz="1800" dirty="0"/>
                  <a:t>. Cada una solo deja pasar su elemento.</a:t>
                </a:r>
              </a:p>
              <a:p>
                <a:r>
                  <a:rPr lang="es-ES" sz="1800" dirty="0"/>
                  <a:t>Como vimos en el T2 el flujo de partículas cargadas que se puede difundir depende de la relación de </a:t>
                </a:r>
                <a:r>
                  <a:rPr lang="es-ES" sz="1800" dirty="0" err="1"/>
                  <a:t>Nerst</a:t>
                </a:r>
                <a:r>
                  <a:rPr lang="es-ES" sz="1800" dirty="0"/>
                  <a:t>. Si la diferencia de potencial es lo suficientemente alta el flujo de partículas se detiene por sí solo.</a:t>
                </a:r>
              </a:p>
            </p:txBody>
          </p:sp>
        </mc:Choice>
        <mc:Fallback xmlns="">
          <p:sp>
            <p:nvSpPr>
              <p:cNvPr id="3" name="Marcador de contenido 2">
                <a:extLst>
                  <a:ext uri="{FF2B5EF4-FFF2-40B4-BE49-F238E27FC236}">
                    <a16:creationId xmlns:a16="http://schemas.microsoft.com/office/drawing/2014/main" id="{7D508228-80FA-6FEF-B7B5-6041A7135282}"/>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es-ES">
                    <a:noFill/>
                  </a:rPr>
                  <a:t> </a:t>
                </a:r>
              </a:p>
            </p:txBody>
          </p:sp>
        </mc:Fallback>
      </mc:AlternateContent>
      <p:pic>
        <p:nvPicPr>
          <p:cNvPr id="10" name="Marcador de contenido 9">
            <a:extLst>
              <a:ext uri="{FF2B5EF4-FFF2-40B4-BE49-F238E27FC236}">
                <a16:creationId xmlns:a16="http://schemas.microsoft.com/office/drawing/2014/main" id="{894FC85D-DC51-45B2-CC5F-7B6820B9BB48}"/>
              </a:ext>
            </a:extLst>
          </p:cNvPr>
          <p:cNvPicPr>
            <a:picLocks noGrp="1" noChangeAspect="1"/>
          </p:cNvPicPr>
          <p:nvPr>
            <p:ph sz="half" idx="2"/>
          </p:nvPr>
        </p:nvPicPr>
        <p:blipFill>
          <a:blip r:embed="rId3"/>
          <a:stretch>
            <a:fillRect/>
          </a:stretch>
        </p:blipFill>
        <p:spPr>
          <a:xfrm>
            <a:off x="6172200" y="1879114"/>
            <a:ext cx="5181600" cy="4244359"/>
          </a:xfrm>
        </p:spPr>
      </p:pic>
    </p:spTree>
    <p:extLst>
      <p:ext uri="{BB962C8B-B14F-4D97-AF65-F5344CB8AC3E}">
        <p14:creationId xmlns:p14="http://schemas.microsoft.com/office/powerpoint/2010/main" val="1206281686"/>
      </p:ext>
    </p:extLst>
  </p:cSld>
  <p:clrMapOvr>
    <a:masterClrMapping/>
  </p:clrMapOvr>
  <p:transition spd="slow">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5" descr="Diagrama&#10;&#10;Descripción generada automáticamente">
            <a:extLst>
              <a:ext uri="{FF2B5EF4-FFF2-40B4-BE49-F238E27FC236}">
                <a16:creationId xmlns:a16="http://schemas.microsoft.com/office/drawing/2014/main" id="{3690BC93-A271-A85A-1A6E-E8CADBC76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375" y="1690688"/>
            <a:ext cx="5181600" cy="4259308"/>
          </a:xfrm>
          <a:prstGeom prst="rect">
            <a:avLst/>
          </a:prstGeom>
        </p:spPr>
      </p:pic>
      <p:sp>
        <p:nvSpPr>
          <p:cNvPr id="2" name="Título 1">
            <a:extLst>
              <a:ext uri="{FF2B5EF4-FFF2-40B4-BE49-F238E27FC236}">
                <a16:creationId xmlns:a16="http://schemas.microsoft.com/office/drawing/2014/main" id="{D913203F-D516-1101-E584-2FBC6E1E973F}"/>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9E06CC7-B2B9-0423-07F3-4E4629DABD3C}"/>
                  </a:ext>
                </a:extLst>
              </p:cNvPr>
              <p:cNvSpPr>
                <a:spLocks noGrp="1"/>
              </p:cNvSpPr>
              <p:nvPr>
                <p:ph idx="1"/>
              </p:nvPr>
            </p:nvSpPr>
            <p:spPr>
              <a:xfrm>
                <a:off x="838200" y="1825625"/>
                <a:ext cx="5864604" cy="4351338"/>
              </a:xfrm>
            </p:spPr>
            <p:txBody>
              <a:bodyPr>
                <a:normAutofit fontScale="85000" lnSpcReduction="10000"/>
              </a:bodyPr>
              <a:lstStyle/>
              <a:p>
                <a:endParaRPr lang="es-ES" dirty="0"/>
              </a:p>
              <a:p>
                <a:r>
                  <a:rPr lang="es-ES" dirty="0"/>
                  <a:t>Recordemos la ecuación de </a:t>
                </a:r>
                <a:r>
                  <a:rPr lang="es-ES" dirty="0" err="1"/>
                  <a:t>Nerst</a:t>
                </a:r>
                <a:r>
                  <a:rPr lang="es-ES" dirty="0"/>
                  <a:t>:</a:t>
                </a:r>
              </a:p>
              <a:p>
                <a:pPr marL="0" indent="0">
                  <a:buNone/>
                </a:pPr>
                <a14:m>
                  <m:oMathPara xmlns:m="http://schemas.openxmlformats.org/officeDocument/2006/math">
                    <m:oMathParaPr>
                      <m:jc m:val="centerGroup"/>
                    </m:oMathParaPr>
                    <m:oMath xmlns:m="http://schemas.openxmlformats.org/officeDocument/2006/math">
                      <m:r>
                        <a:rPr lang="es-ES" sz="2800" i="1" smtClean="0">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ES" sz="2800" i="1">
                              <a:effectLst/>
                              <a:latin typeface="Cambria Math" panose="02040503050406030204" pitchFamily="18" charset="0"/>
                            </a:rPr>
                          </m:ctrlPr>
                        </m:funcPr>
                        <m:fName>
                          <m:r>
                            <m:rPr>
                              <m:sty m:val="p"/>
                            </m:rPr>
                            <a:rPr lang="es-ES" sz="2800">
                              <a:effectLst/>
                              <a:latin typeface="Cambria Math" panose="02040503050406030204" pitchFamily="18" charset="0"/>
                              <a:ea typeface="Calibri" panose="020F0502020204030204" pitchFamily="34" charset="0"/>
                              <a:cs typeface="Times New Roman" panose="02020603050405020304" pitchFamily="18" charset="0"/>
                            </a:rPr>
                            <m:t>ln</m:t>
                          </m:r>
                        </m:fName>
                        <m:e>
                          <m:d>
                            <m:dPr>
                              <m:ctrlPr>
                                <a:rPr lang="es-ES" sz="2800" i="1">
                                  <a:effectLst/>
                                  <a:latin typeface="Cambria Math" panose="02040503050406030204" pitchFamily="18" charset="0"/>
                                </a:rPr>
                              </m:ctrlPr>
                            </m:dPr>
                            <m:e>
                              <m:r>
                                <a:rPr lang="es-ES" sz="2800" i="1">
                                  <a:effectLst/>
                                  <a:latin typeface="Cambria Math" panose="02040503050406030204" pitchFamily="18" charset="0"/>
                                  <a:ea typeface="Calibri" panose="020F0502020204030204" pitchFamily="34" charset="0"/>
                                  <a:cs typeface="Times New Roman" panose="02020603050405020304" pitchFamily="18" charset="0"/>
                                </a:rPr>
                                <m:t>𝑐</m:t>
                              </m:r>
                            </m:e>
                          </m:d>
                        </m:e>
                      </m:func>
                      <m:r>
                        <a:rPr lang="es-ES" sz="2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ES" sz="2800" i="1">
                              <a:effectLst/>
                              <a:latin typeface="Cambria Math" panose="02040503050406030204" pitchFamily="18" charset="0"/>
                            </a:rPr>
                          </m:ctrlPr>
                        </m:funcPr>
                        <m:fName>
                          <m:r>
                            <m:rPr>
                              <m:sty m:val="p"/>
                            </m:rPr>
                            <a:rPr lang="es-ES" sz="2800">
                              <a:effectLst/>
                              <a:latin typeface="Cambria Math" panose="02040503050406030204" pitchFamily="18" charset="0"/>
                              <a:ea typeface="Calibri" panose="020F0502020204030204" pitchFamily="34" charset="0"/>
                              <a:cs typeface="Times New Roman" panose="02020603050405020304" pitchFamily="18" charset="0"/>
                            </a:rPr>
                            <m:t>ln</m:t>
                          </m:r>
                        </m:fName>
                        <m:e>
                          <m:r>
                            <a:rPr lang="es-ES" sz="2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2800" i="1">
                                  <a:effectLst/>
                                  <a:latin typeface="Cambria Math" panose="02040503050406030204" pitchFamily="18" charset="0"/>
                                </a:rPr>
                              </m:ctrlPr>
                            </m:sSubPr>
                            <m:e>
                              <m:r>
                                <a:rPr lang="es-ES" sz="2800" i="1">
                                  <a:effectLst/>
                                  <a:latin typeface="Cambria Math" panose="02040503050406030204" pitchFamily="18" charset="0"/>
                                  <a:ea typeface="Calibri" panose="020F0502020204030204" pitchFamily="34" charset="0"/>
                                  <a:cs typeface="Times New Roman" panose="02020603050405020304" pitchFamily="18" charset="0"/>
                                </a:rPr>
                                <m:t>𝑐</m:t>
                              </m:r>
                            </m:e>
                            <m:sub>
                              <m:r>
                                <a:rPr lang="es-ES" sz="2800" i="1">
                                  <a:effectLst/>
                                  <a:latin typeface="Cambria Math" panose="02040503050406030204" pitchFamily="18" charset="0"/>
                                  <a:ea typeface="Calibri" panose="020F0502020204030204" pitchFamily="34" charset="0"/>
                                  <a:cs typeface="Times New Roman" panose="02020603050405020304" pitchFamily="18" charset="0"/>
                                </a:rPr>
                                <m:t>𝑡𝑜𝑝</m:t>
                              </m:r>
                            </m:sub>
                          </m:sSub>
                          <m:r>
                            <a:rPr lang="es-ES" sz="2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ES" sz="2800" i="1">
                                  <a:effectLst/>
                                  <a:latin typeface="Cambria Math" panose="02040503050406030204" pitchFamily="18" charset="0"/>
                                </a:rPr>
                              </m:ctrlPr>
                            </m:funcPr>
                            <m:fName>
                              <m:r>
                                <m:rPr>
                                  <m:sty m:val="p"/>
                                </m:rPr>
                                <a:rPr lang="es-ES" sz="2800">
                                  <a:effectLst/>
                                  <a:latin typeface="Cambria Math" panose="02040503050406030204" pitchFamily="18" charset="0"/>
                                  <a:ea typeface="Calibri" panose="020F0502020204030204" pitchFamily="34" charset="0"/>
                                  <a:cs typeface="Times New Roman" panose="02020603050405020304" pitchFamily="18" charset="0"/>
                                </a:rPr>
                                <m:t>ln</m:t>
                              </m:r>
                            </m:fName>
                            <m:e>
                              <m:d>
                                <m:dPr>
                                  <m:ctrlPr>
                                    <a:rPr lang="es-ES" sz="2800" i="1">
                                      <a:effectLst/>
                                      <a:latin typeface="Cambria Math" panose="02040503050406030204" pitchFamily="18" charset="0"/>
                                    </a:rPr>
                                  </m:ctrlPr>
                                </m:dPr>
                                <m:e>
                                  <m:sSub>
                                    <m:sSubPr>
                                      <m:ctrlPr>
                                        <a:rPr lang="es-ES" sz="2800" i="1">
                                          <a:effectLst/>
                                          <a:latin typeface="Cambria Math" panose="02040503050406030204" pitchFamily="18" charset="0"/>
                                        </a:rPr>
                                      </m:ctrlPr>
                                    </m:sSubPr>
                                    <m:e>
                                      <m:r>
                                        <a:rPr lang="es-ES" sz="2800" i="1">
                                          <a:effectLst/>
                                          <a:latin typeface="Cambria Math" panose="02040503050406030204" pitchFamily="18" charset="0"/>
                                          <a:ea typeface="Calibri" panose="020F0502020204030204" pitchFamily="34" charset="0"/>
                                          <a:cs typeface="Times New Roman" panose="02020603050405020304" pitchFamily="18" charset="0"/>
                                        </a:rPr>
                                        <m:t>𝑐</m:t>
                                      </m:r>
                                    </m:e>
                                    <m:sub>
                                      <m:r>
                                        <a:rPr lang="es-ES" sz="2800" i="1">
                                          <a:effectLst/>
                                          <a:latin typeface="Cambria Math" panose="02040503050406030204" pitchFamily="18" charset="0"/>
                                          <a:ea typeface="Calibri" panose="020F0502020204030204" pitchFamily="34" charset="0"/>
                                          <a:cs typeface="Times New Roman" panose="02020603050405020304" pitchFamily="18" charset="0"/>
                                        </a:rPr>
                                        <m:t>𝑏𝑜𝑡</m:t>
                                      </m:r>
                                    </m:sub>
                                  </m:sSub>
                                </m:e>
                              </m:d>
                              <m:r>
                                <a:rPr lang="es-ES" sz="2800" i="1">
                                  <a:effectLst/>
                                  <a:latin typeface="Cambria Math" panose="02040503050406030204" pitchFamily="18" charset="0"/>
                                  <a:ea typeface="Calibri" panose="020F0502020204030204" pitchFamily="34" charset="0"/>
                                  <a:cs typeface="Times New Roman" panose="02020603050405020304" pitchFamily="18" charset="0"/>
                                </a:rPr>
                                <m:t>=−</m:t>
                              </m:r>
                              <m:r>
                                <a:rPr lang="es-ES" sz="2800" i="1">
                                  <a:effectLst/>
                                  <a:latin typeface="Cambria Math" panose="02040503050406030204" pitchFamily="18" charset="0"/>
                                  <a:ea typeface="Calibri" panose="020F0502020204030204" pitchFamily="34" charset="0"/>
                                  <a:cs typeface="Times New Roman" panose="02020603050405020304" pitchFamily="18" charset="0"/>
                                </a:rPr>
                                <m:t>𝑞</m:t>
                              </m:r>
                              <m:r>
                                <a:rPr lang="es-ES" sz="28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s-ES" sz="2800" i="1">
                                      <a:effectLst/>
                                      <a:latin typeface="Cambria Math" panose="02040503050406030204" pitchFamily="18" charset="0"/>
                                    </a:rPr>
                                  </m:ctrlPr>
                                </m:fPr>
                                <m:num>
                                  <m:r>
                                    <a:rPr lang="es-ES" sz="2800" i="1">
                                      <a:effectLst/>
                                      <a:latin typeface="Cambria Math" panose="02040503050406030204" pitchFamily="18" charset="0"/>
                                      <a:ea typeface="Calibri" panose="020F0502020204030204" pitchFamily="34" charset="0"/>
                                      <a:cs typeface="Times New Roman" panose="02020603050405020304" pitchFamily="18" charset="0"/>
                                    </a:rPr>
                                    <m:t>𝐸</m:t>
                                  </m:r>
                                  <m:r>
                                    <a:rPr lang="es-ES" sz="2800" i="1">
                                      <a:effectLst/>
                                      <a:latin typeface="Cambria Math" panose="02040503050406030204" pitchFamily="18" charset="0"/>
                                      <a:ea typeface="Calibri" panose="020F0502020204030204" pitchFamily="34" charset="0"/>
                                      <a:cs typeface="Times New Roman" panose="02020603050405020304" pitchFamily="18" charset="0"/>
                                    </a:rPr>
                                    <m:t> ∆</m:t>
                                  </m:r>
                                  <m:r>
                                    <a:rPr lang="es-ES" sz="2800" i="1">
                                      <a:effectLst/>
                                      <a:latin typeface="Cambria Math" panose="02040503050406030204" pitchFamily="18" charset="0"/>
                                      <a:ea typeface="Calibri" panose="020F0502020204030204" pitchFamily="34" charset="0"/>
                                      <a:cs typeface="Times New Roman" panose="02020603050405020304" pitchFamily="18" charset="0"/>
                                    </a:rPr>
                                    <m:t>𝑥</m:t>
                                  </m:r>
                                </m:num>
                                <m:den>
                                  <m:sSub>
                                    <m:sSubPr>
                                      <m:ctrlPr>
                                        <a:rPr lang="es-ES" sz="2800" i="1">
                                          <a:effectLst/>
                                          <a:latin typeface="Cambria Math" panose="02040503050406030204" pitchFamily="18" charset="0"/>
                                        </a:rPr>
                                      </m:ctrlPr>
                                    </m:sSubPr>
                                    <m:e>
                                      <m:r>
                                        <a:rPr lang="es-ES" sz="2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2800" b="0" i="1" smtClean="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2800" i="1">
                                      <a:effectLst/>
                                      <a:latin typeface="Cambria Math" panose="02040503050406030204" pitchFamily="18" charset="0"/>
                                      <a:ea typeface="Calibri" panose="020F0502020204030204" pitchFamily="34" charset="0"/>
                                      <a:cs typeface="Times New Roman" panose="02020603050405020304" pitchFamily="18" charset="0"/>
                                    </a:rPr>
                                    <m:t> </m:t>
                                  </m:r>
                                  <m:r>
                                    <a:rPr lang="es-ES" sz="2800" i="1">
                                      <a:effectLst/>
                                      <a:latin typeface="Cambria Math" panose="02040503050406030204" pitchFamily="18" charset="0"/>
                                      <a:ea typeface="Calibri" panose="020F0502020204030204" pitchFamily="34" charset="0"/>
                                      <a:cs typeface="Times New Roman" panose="02020603050405020304" pitchFamily="18" charset="0"/>
                                    </a:rPr>
                                    <m:t>𝑇</m:t>
                                  </m:r>
                                </m:den>
                              </m:f>
                              <m:r>
                                <a:rPr lang="es-ES" sz="2800" i="1">
                                  <a:effectLst/>
                                  <a:latin typeface="Cambria Math" panose="02040503050406030204" pitchFamily="18" charset="0"/>
                                  <a:ea typeface="Calibri" panose="020F0502020204030204" pitchFamily="34" charset="0"/>
                                  <a:cs typeface="Times New Roman" panose="02020603050405020304" pitchFamily="18" charset="0"/>
                                </a:rPr>
                                <m:t>=−</m:t>
                              </m:r>
                              <m:r>
                                <a:rPr lang="es-ES" sz="2800" i="1">
                                  <a:effectLst/>
                                  <a:latin typeface="Cambria Math" panose="02040503050406030204" pitchFamily="18" charset="0"/>
                                  <a:ea typeface="Calibri" panose="020F0502020204030204" pitchFamily="34" charset="0"/>
                                  <a:cs typeface="Times New Roman" panose="02020603050405020304" pitchFamily="18" charset="0"/>
                                </a:rPr>
                                <m:t>𝑞</m:t>
                              </m:r>
                              <m:f>
                                <m:fPr>
                                  <m:ctrlPr>
                                    <a:rPr lang="es-ES" sz="2800" i="1">
                                      <a:effectLst/>
                                      <a:latin typeface="Cambria Math" panose="02040503050406030204" pitchFamily="18" charset="0"/>
                                    </a:rPr>
                                  </m:ctrlPr>
                                </m:fPr>
                                <m:num>
                                  <m:r>
                                    <a:rPr lang="es-ES" sz="2800" i="1">
                                      <a:effectLst/>
                                      <a:latin typeface="Cambria Math" panose="02040503050406030204" pitchFamily="18" charset="0"/>
                                      <a:ea typeface="Calibri" panose="020F0502020204030204" pitchFamily="34" charset="0"/>
                                      <a:cs typeface="Times New Roman" panose="02020603050405020304" pitchFamily="18" charset="0"/>
                                    </a:rPr>
                                    <m:t>∆</m:t>
                                  </m:r>
                                  <m:r>
                                    <a:rPr lang="es-ES" sz="2800" i="1">
                                      <a:effectLst/>
                                      <a:latin typeface="Cambria Math" panose="02040503050406030204" pitchFamily="18" charset="0"/>
                                      <a:ea typeface="Calibri" panose="020F0502020204030204" pitchFamily="34" charset="0"/>
                                      <a:cs typeface="Times New Roman" panose="02020603050405020304" pitchFamily="18" charset="0"/>
                                    </a:rPr>
                                    <m:t>𝑉</m:t>
                                  </m:r>
                                </m:num>
                                <m:den>
                                  <m:sSub>
                                    <m:sSubPr>
                                      <m:ctrlPr>
                                        <a:rPr lang="es-ES" sz="2800" i="1">
                                          <a:effectLst/>
                                          <a:latin typeface="Cambria Math" panose="02040503050406030204" pitchFamily="18" charset="0"/>
                                        </a:rPr>
                                      </m:ctrlPr>
                                    </m:sSubPr>
                                    <m:e>
                                      <m:r>
                                        <a:rPr lang="es-ES" sz="2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2800" b="0" i="1" smtClean="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2800" i="1">
                                      <a:effectLst/>
                                      <a:latin typeface="Cambria Math" panose="02040503050406030204" pitchFamily="18" charset="0"/>
                                      <a:ea typeface="Calibri" panose="020F0502020204030204" pitchFamily="34" charset="0"/>
                                      <a:cs typeface="Times New Roman" panose="02020603050405020304" pitchFamily="18" charset="0"/>
                                    </a:rPr>
                                    <m:t> </m:t>
                                  </m:r>
                                  <m:r>
                                    <a:rPr lang="es-ES" sz="2800" i="1">
                                      <a:effectLst/>
                                      <a:latin typeface="Cambria Math" panose="02040503050406030204" pitchFamily="18" charset="0"/>
                                      <a:ea typeface="Calibri" panose="020F0502020204030204" pitchFamily="34" charset="0"/>
                                      <a:cs typeface="Times New Roman" panose="02020603050405020304" pitchFamily="18" charset="0"/>
                                    </a:rPr>
                                    <m:t>𝑇</m:t>
                                  </m:r>
                                </m:den>
                              </m:f>
                            </m:e>
                          </m:func>
                        </m:e>
                      </m:func>
                    </m:oMath>
                  </m:oMathPara>
                </a14:m>
                <a:endParaRPr lang="es-ES" dirty="0"/>
              </a:p>
              <a:p>
                <a:pPr marL="0" indent="0">
                  <a:buNone/>
                </a:pPr>
                <a:r>
                  <a:rPr lang="es-ES" dirty="0"/>
                  <a:t>A partir de ella podemos calcular con facilidad cual es la diferencia de potencial necesaria para que el flujo se pare sabiendo que fuera la concentración es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𝑖𝑛</m:t>
                        </m:r>
                      </m:sub>
                    </m:sSub>
                    <m:r>
                      <a:rPr lang="es-ES" b="0" i="1" smtClean="0">
                        <a:latin typeface="Cambria Math" panose="02040503050406030204" pitchFamily="18" charset="0"/>
                      </a:rPr>
                      <m:t>=15</m:t>
                    </m:r>
                    <m:r>
                      <a:rPr lang="es-ES" b="0" i="1" smtClean="0">
                        <a:latin typeface="Cambria Math" panose="02040503050406030204" pitchFamily="18" charset="0"/>
                      </a:rPr>
                      <m:t>𝑚𝑀</m:t>
                    </m:r>
                  </m:oMath>
                </a14:m>
                <a:r>
                  <a:rPr lang="es-ES" dirty="0"/>
                  <a:t> y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𝑜𝑢𝑡</m:t>
                        </m:r>
                      </m:sub>
                    </m:sSub>
                    <m:r>
                      <a:rPr lang="es-ES" b="0" i="1" smtClean="0">
                        <a:latin typeface="Cambria Math" panose="02040503050406030204" pitchFamily="18" charset="0"/>
                      </a:rPr>
                      <m:t>=150</m:t>
                    </m:r>
                    <m:r>
                      <a:rPr lang="es-ES" b="0" i="1" smtClean="0">
                        <a:latin typeface="Cambria Math" panose="02040503050406030204" pitchFamily="18" charset="0"/>
                      </a:rPr>
                      <m:t>𝑚𝑀</m:t>
                    </m:r>
                  </m:oMath>
                </a14:m>
                <a:r>
                  <a:rPr lang="es-ES" dirty="0"/>
                  <a:t>.</a:t>
                </a:r>
              </a:p>
              <a:p>
                <a:pPr marL="0" indent="0">
                  <a:buNone/>
                </a:pPr>
                <a:endParaRPr lang="es-ES" dirty="0"/>
              </a:p>
            </p:txBody>
          </p:sp>
        </mc:Choice>
        <mc:Fallback xmlns="">
          <p:sp>
            <p:nvSpPr>
              <p:cNvPr id="3" name="Marcador de contenido 2">
                <a:extLst>
                  <a:ext uri="{FF2B5EF4-FFF2-40B4-BE49-F238E27FC236}">
                    <a16:creationId xmlns:a16="http://schemas.microsoft.com/office/drawing/2014/main" id="{B9E06CC7-B2B9-0423-07F3-4E4629DABD3C}"/>
                  </a:ext>
                </a:extLst>
              </p:cNvPr>
              <p:cNvSpPr>
                <a:spLocks noGrp="1" noRot="1" noChangeAspect="1" noMove="1" noResize="1" noEditPoints="1" noAdjustHandles="1" noChangeArrowheads="1" noChangeShapeType="1" noTextEdit="1"/>
              </p:cNvSpPr>
              <p:nvPr>
                <p:ph idx="1"/>
              </p:nvPr>
            </p:nvSpPr>
            <p:spPr>
              <a:xfrm>
                <a:off x="838200" y="1825625"/>
                <a:ext cx="5864604" cy="4351338"/>
              </a:xfrm>
              <a:blipFill>
                <a:blip r:embed="rId3"/>
                <a:stretch>
                  <a:fillRect l="-1663"/>
                </a:stretch>
              </a:blipFill>
            </p:spPr>
            <p:txBody>
              <a:bodyPr/>
              <a:lstStyle/>
              <a:p>
                <a:r>
                  <a:rPr lang="es-ES">
                    <a:noFill/>
                  </a:rPr>
                  <a:t> </a:t>
                </a:r>
              </a:p>
            </p:txBody>
          </p:sp>
        </mc:Fallback>
      </mc:AlternateContent>
    </p:spTree>
    <p:extLst>
      <p:ext uri="{BB962C8B-B14F-4D97-AF65-F5344CB8AC3E}">
        <p14:creationId xmlns:p14="http://schemas.microsoft.com/office/powerpoint/2010/main" val="3464882732"/>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A6C1F4-E2A9-558B-CA12-5970D584260A}"/>
              </a:ext>
            </a:extLst>
          </p:cNvPr>
          <p:cNvSpPr>
            <a:spLocks noGrp="1"/>
          </p:cNvSpPr>
          <p:nvPr>
            <p:ph type="title"/>
          </p:nvPr>
        </p:nvSpPr>
        <p:spPr/>
        <p:txBody>
          <a:bodyPr/>
          <a:lstStyle/>
          <a:p>
            <a:r>
              <a:rPr lang="es-ES" dirty="0"/>
              <a:t>Canales iónicos</a:t>
            </a:r>
          </a:p>
        </p:txBody>
      </p:sp>
      <p:pic>
        <p:nvPicPr>
          <p:cNvPr id="6" name="Marcador de contenido 5">
            <a:extLst>
              <a:ext uri="{FF2B5EF4-FFF2-40B4-BE49-F238E27FC236}">
                <a16:creationId xmlns:a16="http://schemas.microsoft.com/office/drawing/2014/main" id="{EE8E0C43-F18E-2DAB-690C-E2ED25A04F11}"/>
              </a:ext>
            </a:extLst>
          </p:cNvPr>
          <p:cNvPicPr>
            <a:picLocks noGrp="1" noChangeAspect="1"/>
          </p:cNvPicPr>
          <p:nvPr>
            <p:ph idx="1"/>
          </p:nvPr>
        </p:nvPicPr>
        <p:blipFill>
          <a:blip r:embed="rId2"/>
          <a:stretch>
            <a:fillRect/>
          </a:stretch>
        </p:blipFill>
        <p:spPr>
          <a:xfrm>
            <a:off x="2825386" y="1842403"/>
            <a:ext cx="6541227" cy="4351338"/>
          </a:xfrm>
        </p:spPr>
      </p:pic>
      <p:sp>
        <p:nvSpPr>
          <p:cNvPr id="7" name="CuadroTexto 6">
            <a:extLst>
              <a:ext uri="{FF2B5EF4-FFF2-40B4-BE49-F238E27FC236}">
                <a16:creationId xmlns:a16="http://schemas.microsoft.com/office/drawing/2014/main" id="{1C97337F-2760-FD63-719D-97F0CC42BDB8}"/>
              </a:ext>
            </a:extLst>
          </p:cNvPr>
          <p:cNvSpPr txBox="1"/>
          <p:nvPr/>
        </p:nvSpPr>
        <p:spPr>
          <a:xfrm>
            <a:off x="3011648" y="1627464"/>
            <a:ext cx="2575421" cy="923330"/>
          </a:xfrm>
          <a:prstGeom prst="rect">
            <a:avLst/>
          </a:prstGeom>
          <a:noFill/>
        </p:spPr>
        <p:txBody>
          <a:bodyPr wrap="square" rtlCol="0">
            <a:spAutoFit/>
          </a:bodyPr>
          <a:lstStyle/>
          <a:p>
            <a:r>
              <a:rPr lang="es-ES" dirty="0"/>
              <a:t>Existe una corriente iónica debido a la difusión</a:t>
            </a:r>
          </a:p>
        </p:txBody>
      </p:sp>
      <p:sp>
        <p:nvSpPr>
          <p:cNvPr id="8" name="CuadroTexto 7">
            <a:extLst>
              <a:ext uri="{FF2B5EF4-FFF2-40B4-BE49-F238E27FC236}">
                <a16:creationId xmlns:a16="http://schemas.microsoft.com/office/drawing/2014/main" id="{4264EA6C-F4A5-486E-3195-153D9C65E970}"/>
              </a:ext>
            </a:extLst>
          </p:cNvPr>
          <p:cNvSpPr txBox="1"/>
          <p:nvPr/>
        </p:nvSpPr>
        <p:spPr>
          <a:xfrm>
            <a:off x="3904890" y="5934670"/>
            <a:ext cx="5097493" cy="923330"/>
          </a:xfrm>
          <a:prstGeom prst="rect">
            <a:avLst/>
          </a:prstGeom>
          <a:noFill/>
        </p:spPr>
        <p:txBody>
          <a:bodyPr wrap="square" rtlCol="0">
            <a:spAutoFit/>
          </a:bodyPr>
          <a:lstStyle/>
          <a:p>
            <a:r>
              <a:rPr lang="es-ES" dirty="0"/>
              <a:t>Se genera también una corriente en la puerta debido al movimiento de proteínas cargadas que son capaces de abrir o cerrar la puerta</a:t>
            </a:r>
          </a:p>
        </p:txBody>
      </p:sp>
      <p:pic>
        <p:nvPicPr>
          <p:cNvPr id="10" name="Imagen 9">
            <a:extLst>
              <a:ext uri="{FF2B5EF4-FFF2-40B4-BE49-F238E27FC236}">
                <a16:creationId xmlns:a16="http://schemas.microsoft.com/office/drawing/2014/main" id="{3205CD9C-6064-374D-404D-536E8889D36A}"/>
              </a:ext>
            </a:extLst>
          </p:cNvPr>
          <p:cNvPicPr>
            <a:picLocks noChangeAspect="1"/>
          </p:cNvPicPr>
          <p:nvPr/>
        </p:nvPicPr>
        <p:blipFill>
          <a:blip r:embed="rId3"/>
          <a:stretch>
            <a:fillRect/>
          </a:stretch>
        </p:blipFill>
        <p:spPr>
          <a:xfrm>
            <a:off x="8786723" y="5505450"/>
            <a:ext cx="3124200" cy="1352550"/>
          </a:xfrm>
          <a:prstGeom prst="rect">
            <a:avLst/>
          </a:prstGeom>
        </p:spPr>
      </p:pic>
    </p:spTree>
    <p:extLst>
      <p:ext uri="{BB962C8B-B14F-4D97-AF65-F5344CB8AC3E}">
        <p14:creationId xmlns:p14="http://schemas.microsoft.com/office/powerpoint/2010/main" val="2024223531"/>
      </p:ext>
    </p:extLst>
  </p:cSld>
  <p:clrMapOvr>
    <a:masterClrMapping/>
  </p:clrMapOvr>
  <p:transition spd="slow">
    <p:push dir="u"/>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EBE25-A8AD-CED4-8FA6-E5EEA8E98D7A}"/>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8C643E9-DAA6-E7EA-ADFE-CD1E10E57540}"/>
                  </a:ext>
                </a:extLst>
              </p:cNvPr>
              <p:cNvSpPr>
                <a:spLocks noGrp="1"/>
              </p:cNvSpPr>
              <p:nvPr>
                <p:ph idx="1"/>
              </p:nvPr>
            </p:nvSpPr>
            <p:spPr>
              <a:xfrm>
                <a:off x="838200" y="1825625"/>
                <a:ext cx="5394820" cy="4351338"/>
              </a:xfrm>
            </p:spPr>
            <p:txBody>
              <a:bodyPr/>
              <a:lstStyle/>
              <a:p>
                <a:r>
                  <a:rPr lang="es-ES" dirty="0"/>
                  <a:t>Como hemos descubierto todo esto?</a:t>
                </a:r>
              </a:p>
              <a:p>
                <a:r>
                  <a:rPr lang="es-ES" sz="1800" dirty="0"/>
                  <a:t>Se pudo extraer un pequeño trozo de la membrana de una célula y a partir de ella se pudo determinar cuando estaba abierta y cerrada y de qué manera.</a:t>
                </a:r>
              </a:p>
              <a:p>
                <a:r>
                  <a:rPr lang="es-ES" sz="1800" dirty="0"/>
                  <a:t>Esto lo podemos describir como un sistema de dos estados, dependientes del potencial entre los dos lados de la membrana. Esto tiene una demostración, pero es extremadamente química, por lo que nos lo creemos. </a:t>
                </a:r>
              </a:p>
              <a:p>
                <a:pPr marL="0" indent="0">
                  <a:buNone/>
                </a:pPr>
                <a14:m>
                  <m:oMathPara xmlns:m="http://schemas.openxmlformats.org/officeDocument/2006/math">
                    <m:oMathParaPr>
                      <m:jc m:val="centerGroup"/>
                    </m:oMathParaPr>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𝑃</m:t>
                          </m:r>
                        </m:e>
                        <m:sub>
                          <m:r>
                            <a:rPr lang="es-ES" sz="1800" b="0" i="1" smtClean="0">
                              <a:latin typeface="Cambria Math" panose="02040503050406030204" pitchFamily="18" charset="0"/>
                            </a:rPr>
                            <m:t>𝑜𝑝𝑒𝑛</m:t>
                          </m:r>
                        </m:sub>
                      </m:sSub>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1</m:t>
                          </m:r>
                        </m:num>
                        <m:den>
                          <m:r>
                            <a:rPr lang="es-ES" sz="1800" b="0" i="1" smtClean="0">
                              <a:latin typeface="Cambria Math" panose="02040503050406030204" pitchFamily="18" charset="0"/>
                            </a:rPr>
                            <m:t>1+</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𝑒</m:t>
                              </m:r>
                            </m:e>
                            <m:sup>
                              <m:f>
                                <m:fPr>
                                  <m:ctrlPr>
                                    <a:rPr lang="es-ES" sz="1800" b="0" i="1" smtClean="0">
                                      <a:latin typeface="Cambria Math" panose="02040503050406030204" pitchFamily="18" charset="0"/>
                                    </a:rPr>
                                  </m:ctrlPr>
                                </m:fPr>
                                <m:num>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𝑉</m:t>
                                          </m:r>
                                        </m:e>
                                        <m:sub>
                                          <m:r>
                                            <a:rPr lang="es-ES" sz="1800" b="0" i="1" smtClean="0">
                                              <a:latin typeface="Cambria Math" panose="02040503050406030204" pitchFamily="18" charset="0"/>
                                            </a:rPr>
                                            <m:t>50</m:t>
                                          </m:r>
                                        </m:sub>
                                      </m:sSub>
                                      <m:r>
                                        <a:rPr lang="es-ES" sz="1800" b="0" i="1" smtClean="0">
                                          <a:latin typeface="Cambria Math" panose="02040503050406030204" pitchFamily="18" charset="0"/>
                                        </a:rPr>
                                        <m:t>−</m:t>
                                      </m:r>
                                      <m:r>
                                        <a:rPr lang="es-ES" sz="1800" b="0" i="1" smtClean="0">
                                          <a:latin typeface="Cambria Math" panose="02040503050406030204" pitchFamily="18" charset="0"/>
                                        </a:rPr>
                                        <m:t>𝑉</m:t>
                                      </m:r>
                                    </m:e>
                                  </m:d>
                                </m:num>
                                <m:den>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𝑘</m:t>
                                      </m:r>
                                    </m:e>
                                    <m:sub>
                                      <m:r>
                                        <a:rPr lang="es-ES" sz="1800" b="0" i="1" smtClean="0">
                                          <a:latin typeface="Cambria Math" panose="02040503050406030204" pitchFamily="18" charset="0"/>
                                        </a:rPr>
                                        <m:t>𝐵</m:t>
                                      </m:r>
                                    </m:sub>
                                  </m:sSub>
                                  <m:r>
                                    <a:rPr lang="es-ES" sz="1800" b="0" i="1" smtClean="0">
                                      <a:latin typeface="Cambria Math" panose="02040503050406030204" pitchFamily="18" charset="0"/>
                                    </a:rPr>
                                    <m:t>𝑇</m:t>
                                  </m:r>
                                </m:den>
                              </m:f>
                            </m:sup>
                          </m:sSup>
                        </m:den>
                      </m:f>
                    </m:oMath>
                  </m:oMathPara>
                </a14:m>
                <a:endParaRPr lang="es-ES" sz="1800" dirty="0"/>
              </a:p>
            </p:txBody>
          </p:sp>
        </mc:Choice>
        <mc:Fallback xmlns="">
          <p:sp>
            <p:nvSpPr>
              <p:cNvPr id="3" name="Marcador de contenido 2">
                <a:extLst>
                  <a:ext uri="{FF2B5EF4-FFF2-40B4-BE49-F238E27FC236}">
                    <a16:creationId xmlns:a16="http://schemas.microsoft.com/office/drawing/2014/main" id="{B8C643E9-DAA6-E7EA-ADFE-CD1E10E57540}"/>
                  </a:ext>
                </a:extLst>
              </p:cNvPr>
              <p:cNvSpPr>
                <a:spLocks noGrp="1" noRot="1" noChangeAspect="1" noMove="1" noResize="1" noEditPoints="1" noAdjustHandles="1" noChangeArrowheads="1" noChangeShapeType="1" noTextEdit="1"/>
              </p:cNvSpPr>
              <p:nvPr>
                <p:ph idx="1"/>
              </p:nvPr>
            </p:nvSpPr>
            <p:spPr>
              <a:xfrm>
                <a:off x="838200" y="1825625"/>
                <a:ext cx="5394820" cy="4351338"/>
              </a:xfrm>
              <a:blipFill>
                <a:blip r:embed="rId2"/>
                <a:stretch>
                  <a:fillRect l="-2036" t="-2381" r="-1131"/>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41E44D8F-E3AA-7AA7-E4D2-79A9E3872CF0}"/>
              </a:ext>
            </a:extLst>
          </p:cNvPr>
          <p:cNvPicPr>
            <a:picLocks noChangeAspect="1"/>
          </p:cNvPicPr>
          <p:nvPr/>
        </p:nvPicPr>
        <p:blipFill>
          <a:blip r:embed="rId3"/>
          <a:stretch>
            <a:fillRect/>
          </a:stretch>
        </p:blipFill>
        <p:spPr>
          <a:xfrm>
            <a:off x="7027493" y="0"/>
            <a:ext cx="5164507" cy="6858000"/>
          </a:xfrm>
          <a:prstGeom prst="rect">
            <a:avLst/>
          </a:prstGeom>
        </p:spPr>
      </p:pic>
    </p:spTree>
    <p:extLst>
      <p:ext uri="{BB962C8B-B14F-4D97-AF65-F5344CB8AC3E}">
        <p14:creationId xmlns:p14="http://schemas.microsoft.com/office/powerpoint/2010/main" val="2827053275"/>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EBE25-A8AD-CED4-8FA6-E5EEA8E98D7A}"/>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8C643E9-DAA6-E7EA-ADFE-CD1E10E57540}"/>
                  </a:ext>
                </a:extLst>
              </p:cNvPr>
              <p:cNvSpPr>
                <a:spLocks noGrp="1"/>
              </p:cNvSpPr>
              <p:nvPr>
                <p:ph idx="1"/>
              </p:nvPr>
            </p:nvSpPr>
            <p:spPr>
              <a:xfrm>
                <a:off x="838201" y="1825625"/>
                <a:ext cx="4631422" cy="4351338"/>
              </a:xfrm>
            </p:spPr>
            <p:txBody>
              <a:bodyPr/>
              <a:lstStyle/>
              <a:p>
                <a:pPr marL="0" indent="0">
                  <a:buNone/>
                </a:pPr>
                <a:endParaRPr lang="es-ES"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𝑃</m:t>
                          </m:r>
                        </m:e>
                        <m:sub>
                          <m:r>
                            <a:rPr lang="es-ES" b="0" i="1" smtClean="0">
                              <a:latin typeface="Cambria Math" panose="02040503050406030204" pitchFamily="18" charset="0"/>
                            </a:rPr>
                            <m:t>𝑜𝑝𝑒𝑛</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1+</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f>
                                <m:fPr>
                                  <m:ctrlPr>
                                    <a:rPr lang="es-ES" b="0" i="1" smtClean="0">
                                      <a:latin typeface="Cambria Math" panose="02040503050406030204" pitchFamily="18" charset="0"/>
                                    </a:rPr>
                                  </m:ctrlPr>
                                </m:fPr>
                                <m:num>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50</m:t>
                                          </m:r>
                                        </m:sub>
                                      </m:sSub>
                                      <m:r>
                                        <a:rPr lang="es-ES" b="0" i="1" smtClean="0">
                                          <a:latin typeface="Cambria Math" panose="02040503050406030204" pitchFamily="18" charset="0"/>
                                        </a:rPr>
                                        <m:t>−</m:t>
                                      </m:r>
                                      <m:r>
                                        <a:rPr lang="es-ES" b="0" i="1" smtClean="0">
                                          <a:latin typeface="Cambria Math" panose="02040503050406030204" pitchFamily="18" charset="0"/>
                                        </a:rPr>
                                        <m:t>𝑉</m:t>
                                      </m:r>
                                    </m:e>
                                  </m:d>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𝑘</m:t>
                                      </m:r>
                                    </m:e>
                                    <m:sub>
                                      <m:r>
                                        <a:rPr lang="es-ES" b="0" i="1" smtClean="0">
                                          <a:latin typeface="Cambria Math" panose="02040503050406030204" pitchFamily="18" charset="0"/>
                                        </a:rPr>
                                        <m:t>𝐵</m:t>
                                      </m:r>
                                    </m:sub>
                                  </m:sSub>
                                  <m:r>
                                    <a:rPr lang="es-ES" b="0" i="1" smtClean="0">
                                      <a:latin typeface="Cambria Math" panose="02040503050406030204" pitchFamily="18" charset="0"/>
                                    </a:rPr>
                                    <m:t>𝑇</m:t>
                                  </m:r>
                                </m:den>
                              </m:f>
                            </m:sup>
                          </m:sSup>
                        </m:den>
                      </m:f>
                    </m:oMath>
                  </m:oMathPara>
                </a14:m>
                <a:endParaRPr lang="es-ES" sz="1800" dirty="0"/>
              </a:p>
              <a:p>
                <a:pPr marL="0" indent="0">
                  <a:buNone/>
                </a:pPr>
                <a:endParaRPr lang="es-ES" sz="1800" dirty="0"/>
              </a:p>
              <a:p>
                <a:r>
                  <a:rPr lang="es-ES" sz="1800" dirty="0"/>
                  <a:t>Siendo </a:t>
                </a:r>
                <a14:m>
                  <m:oMath xmlns:m="http://schemas.openxmlformats.org/officeDocument/2006/math">
                    <m:sSub>
                      <m:sSubPr>
                        <m:ctrlPr>
                          <a:rPr lang="es-ES" sz="1800" i="1" dirty="0" smtClean="0">
                            <a:latin typeface="Cambria Math" panose="02040503050406030204" pitchFamily="18" charset="0"/>
                          </a:rPr>
                        </m:ctrlPr>
                      </m:sSubPr>
                      <m:e>
                        <m:r>
                          <a:rPr lang="es-ES" sz="1800" i="1" dirty="0" smtClean="0">
                            <a:latin typeface="Cambria Math" panose="02040503050406030204" pitchFamily="18" charset="0"/>
                          </a:rPr>
                          <m:t>𝑉</m:t>
                        </m:r>
                      </m:e>
                      <m:sub>
                        <m:r>
                          <a:rPr lang="es-ES" sz="1800" i="1" dirty="0" smtClean="0">
                            <a:latin typeface="Cambria Math" panose="02040503050406030204" pitchFamily="18" charset="0"/>
                          </a:rPr>
                          <m:t>50</m:t>
                        </m:r>
                      </m:sub>
                    </m:sSub>
                    <m:r>
                      <a:rPr lang="es-ES" sz="1800" b="0" i="1" dirty="0" smtClean="0">
                        <a:latin typeface="Cambria Math" panose="02040503050406030204" pitchFamily="18" charset="0"/>
                      </a:rPr>
                      <m:t>=−30</m:t>
                    </m:r>
                    <m:r>
                      <a:rPr lang="es-ES" sz="1800" b="0" i="1" dirty="0" smtClean="0">
                        <a:latin typeface="Cambria Math" panose="02040503050406030204" pitchFamily="18" charset="0"/>
                      </a:rPr>
                      <m:t>𝑚𝑉</m:t>
                    </m:r>
                    <m:r>
                      <a:rPr lang="es-ES" sz="1800" i="1" dirty="0">
                        <a:latin typeface="Cambria Math" panose="02040503050406030204" pitchFamily="18" charset="0"/>
                      </a:rPr>
                      <m:t> </m:t>
                    </m:r>
                  </m:oMath>
                </a14:m>
                <a:r>
                  <a:rPr lang="es-ES" sz="1800" dirty="0"/>
                  <a:t>el potencial para el que la mitad de los canales están abiertos.</a:t>
                </a:r>
              </a:p>
              <a:p>
                <a:pPr marL="0" indent="0">
                  <a:buNone/>
                </a:pPr>
                <a:endParaRPr lang="es-ES" sz="1800" dirty="0"/>
              </a:p>
            </p:txBody>
          </p:sp>
        </mc:Choice>
        <mc:Fallback xmlns="">
          <p:sp>
            <p:nvSpPr>
              <p:cNvPr id="3" name="Marcador de contenido 2">
                <a:extLst>
                  <a:ext uri="{FF2B5EF4-FFF2-40B4-BE49-F238E27FC236}">
                    <a16:creationId xmlns:a16="http://schemas.microsoft.com/office/drawing/2014/main" id="{B8C643E9-DAA6-E7EA-ADFE-CD1E10E57540}"/>
                  </a:ext>
                </a:extLst>
              </p:cNvPr>
              <p:cNvSpPr>
                <a:spLocks noGrp="1" noRot="1" noChangeAspect="1" noMove="1" noResize="1" noEditPoints="1" noAdjustHandles="1" noChangeArrowheads="1" noChangeShapeType="1" noTextEdit="1"/>
              </p:cNvSpPr>
              <p:nvPr>
                <p:ph idx="1"/>
              </p:nvPr>
            </p:nvSpPr>
            <p:spPr>
              <a:xfrm>
                <a:off x="838201" y="1825625"/>
                <a:ext cx="4631422" cy="4351338"/>
              </a:xfrm>
              <a:blipFill>
                <a:blip r:embed="rId2"/>
                <a:stretch>
                  <a:fillRect l="-922" r="-922"/>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B183B6A1-0CAC-3B1A-5262-1E83547C40AF}"/>
              </a:ext>
            </a:extLst>
          </p:cNvPr>
          <p:cNvPicPr>
            <a:picLocks noChangeAspect="1"/>
          </p:cNvPicPr>
          <p:nvPr/>
        </p:nvPicPr>
        <p:blipFill>
          <a:blip r:embed="rId3"/>
          <a:stretch>
            <a:fillRect/>
          </a:stretch>
        </p:blipFill>
        <p:spPr>
          <a:xfrm>
            <a:off x="5401385" y="1422188"/>
            <a:ext cx="6195739" cy="3770597"/>
          </a:xfrm>
          <a:prstGeom prst="rect">
            <a:avLst/>
          </a:prstGeom>
        </p:spPr>
      </p:pic>
    </p:spTree>
    <p:extLst>
      <p:ext uri="{BB962C8B-B14F-4D97-AF65-F5344CB8AC3E}">
        <p14:creationId xmlns:p14="http://schemas.microsoft.com/office/powerpoint/2010/main" val="46454047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A23153-A41E-A3FC-AD64-DABA2E54152B}"/>
              </a:ext>
            </a:extLst>
          </p:cNvPr>
          <p:cNvSpPr>
            <a:spLocks noGrp="1"/>
          </p:cNvSpPr>
          <p:nvPr>
            <p:ph type="title"/>
          </p:nvPr>
        </p:nvSpPr>
        <p:spPr/>
        <p:txBody>
          <a:bodyPr/>
          <a:lstStyle/>
          <a:p>
            <a:r>
              <a:rPr lang="es-ES" dirty="0"/>
              <a:t>ARN</a:t>
            </a:r>
          </a:p>
        </p:txBody>
      </p:sp>
      <p:sp>
        <p:nvSpPr>
          <p:cNvPr id="3" name="Marcador de texto 2">
            <a:extLst>
              <a:ext uri="{FF2B5EF4-FFF2-40B4-BE49-F238E27FC236}">
                <a16:creationId xmlns:a16="http://schemas.microsoft.com/office/drawing/2014/main" id="{FE7C1BF4-6B88-AE8E-348F-6A26EC4B91CB}"/>
              </a:ext>
            </a:extLst>
          </p:cNvPr>
          <p:cNvSpPr>
            <a:spLocks noGrp="1"/>
          </p:cNvSpPr>
          <p:nvPr>
            <p:ph type="body" idx="1"/>
          </p:nvPr>
        </p:nvSpPr>
        <p:spPr/>
        <p:txBody>
          <a:bodyPr/>
          <a:lstStyle/>
          <a:p>
            <a:r>
              <a:rPr lang="es-ES" dirty="0"/>
              <a:t>Gen</a:t>
            </a:r>
          </a:p>
        </p:txBody>
      </p:sp>
      <p:sp>
        <p:nvSpPr>
          <p:cNvPr id="4" name="Marcador de contenido 3">
            <a:extLst>
              <a:ext uri="{FF2B5EF4-FFF2-40B4-BE49-F238E27FC236}">
                <a16:creationId xmlns:a16="http://schemas.microsoft.com/office/drawing/2014/main" id="{784B8713-FDB1-857A-9DCB-9F16063AA6E1}"/>
              </a:ext>
            </a:extLst>
          </p:cNvPr>
          <p:cNvSpPr>
            <a:spLocks noGrp="1"/>
          </p:cNvSpPr>
          <p:nvPr>
            <p:ph sz="half" idx="2"/>
          </p:nvPr>
        </p:nvSpPr>
        <p:spPr/>
        <p:txBody>
          <a:bodyPr/>
          <a:lstStyle/>
          <a:p>
            <a:r>
              <a:rPr lang="es-ES" dirty="0"/>
              <a:t>Un gen es una secuencia de ADN que codifica una proteína.</a:t>
            </a:r>
          </a:p>
          <a:p>
            <a:r>
              <a:rPr lang="es-ES" dirty="0"/>
              <a:t>Es esencial para la ADN-polimerasa saber dónde empieza y donde acaba el proceso.</a:t>
            </a:r>
          </a:p>
        </p:txBody>
      </p:sp>
      <p:pic>
        <p:nvPicPr>
          <p:cNvPr id="7" name="Marcador de contenido 6">
            <a:extLst>
              <a:ext uri="{FF2B5EF4-FFF2-40B4-BE49-F238E27FC236}">
                <a16:creationId xmlns:a16="http://schemas.microsoft.com/office/drawing/2014/main" id="{EA2BE642-005C-3E4E-51A2-C1EF3450DE12}"/>
              </a:ext>
            </a:extLst>
          </p:cNvPr>
          <p:cNvPicPr>
            <a:picLocks noGrp="1" noChangeAspect="1"/>
          </p:cNvPicPr>
          <p:nvPr>
            <p:ph sz="quarter" idx="4"/>
          </p:nvPr>
        </p:nvPicPr>
        <p:blipFill>
          <a:blip r:embed="rId2"/>
          <a:stretch>
            <a:fillRect/>
          </a:stretch>
        </p:blipFill>
        <p:spPr>
          <a:xfrm>
            <a:off x="6172200" y="3277255"/>
            <a:ext cx="5183188" cy="2140227"/>
          </a:xfrm>
          <a:prstGeom prst="rect">
            <a:avLst/>
          </a:prstGeom>
        </p:spPr>
      </p:pic>
    </p:spTree>
    <p:extLst>
      <p:ext uri="{BB962C8B-B14F-4D97-AF65-F5344CB8AC3E}">
        <p14:creationId xmlns:p14="http://schemas.microsoft.com/office/powerpoint/2010/main" val="2859083194"/>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EBE25-A8AD-CED4-8FA6-E5EEA8E98D7A}"/>
              </a:ext>
            </a:extLst>
          </p:cNvPr>
          <p:cNvSpPr>
            <a:spLocks noGrp="1"/>
          </p:cNvSpPr>
          <p:nvPr>
            <p:ph type="title"/>
          </p:nvPr>
        </p:nvSpPr>
        <p:spPr/>
        <p:txBody>
          <a:bodyPr/>
          <a:lstStyle/>
          <a:p>
            <a:r>
              <a:rPr lang="es-ES" dirty="0"/>
              <a:t>Canales iónicos</a:t>
            </a:r>
          </a:p>
        </p:txBody>
      </p:sp>
      <p:sp>
        <p:nvSpPr>
          <p:cNvPr id="3" name="Marcador de contenido 2">
            <a:extLst>
              <a:ext uri="{FF2B5EF4-FFF2-40B4-BE49-F238E27FC236}">
                <a16:creationId xmlns:a16="http://schemas.microsoft.com/office/drawing/2014/main" id="{B8C643E9-DAA6-E7EA-ADFE-CD1E10E57540}"/>
              </a:ext>
            </a:extLst>
          </p:cNvPr>
          <p:cNvSpPr>
            <a:spLocks noGrp="1"/>
          </p:cNvSpPr>
          <p:nvPr>
            <p:ph idx="1"/>
          </p:nvPr>
        </p:nvSpPr>
        <p:spPr>
          <a:xfrm>
            <a:off x="838201" y="1825625"/>
            <a:ext cx="4631422" cy="4351338"/>
          </a:xfrm>
        </p:spPr>
        <p:txBody>
          <a:bodyPr>
            <a:normAutofit/>
          </a:bodyPr>
          <a:lstStyle/>
          <a:p>
            <a:pPr marL="0" indent="0">
              <a:buNone/>
            </a:pPr>
            <a:endParaRPr lang="es-ES" sz="1800" b="0" i="1" dirty="0">
              <a:latin typeface="Cambria Math" panose="02040503050406030204" pitchFamily="18" charset="0"/>
            </a:endParaRPr>
          </a:p>
          <a:p>
            <a:r>
              <a:rPr lang="es-ES" b="0" i="0" dirty="0">
                <a:latin typeface="+mj-lt"/>
              </a:rPr>
              <a:t>Aplicando corriente a un canal de sodio se pudo apreciar cómo éste se abría o cerraba dependiendo del voltaje aplicado.</a:t>
            </a:r>
            <a:endParaRPr lang="es-ES" sz="1800" dirty="0"/>
          </a:p>
        </p:txBody>
      </p:sp>
      <p:pic>
        <p:nvPicPr>
          <p:cNvPr id="5" name="Imagen 4">
            <a:extLst>
              <a:ext uri="{FF2B5EF4-FFF2-40B4-BE49-F238E27FC236}">
                <a16:creationId xmlns:a16="http://schemas.microsoft.com/office/drawing/2014/main" id="{8CB30294-84AE-5168-0FFA-128CB5561606}"/>
              </a:ext>
            </a:extLst>
          </p:cNvPr>
          <p:cNvPicPr>
            <a:picLocks noChangeAspect="1"/>
          </p:cNvPicPr>
          <p:nvPr/>
        </p:nvPicPr>
        <p:blipFill>
          <a:blip r:embed="rId2"/>
          <a:stretch>
            <a:fillRect/>
          </a:stretch>
        </p:blipFill>
        <p:spPr>
          <a:xfrm>
            <a:off x="6722379" y="606425"/>
            <a:ext cx="4781550" cy="5886450"/>
          </a:xfrm>
          <a:prstGeom prst="rect">
            <a:avLst/>
          </a:prstGeom>
        </p:spPr>
      </p:pic>
    </p:spTree>
    <p:extLst>
      <p:ext uri="{BB962C8B-B14F-4D97-AF65-F5344CB8AC3E}">
        <p14:creationId xmlns:p14="http://schemas.microsoft.com/office/powerpoint/2010/main" val="28820441"/>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EBE25-A8AD-CED4-8FA6-E5EEA8E98D7A}"/>
              </a:ext>
            </a:extLst>
          </p:cNvPr>
          <p:cNvSpPr>
            <a:spLocks noGrp="1"/>
          </p:cNvSpPr>
          <p:nvPr>
            <p:ph type="title"/>
          </p:nvPr>
        </p:nvSpPr>
        <p:spPr/>
        <p:txBody>
          <a:bodyPr/>
          <a:lstStyle/>
          <a:p>
            <a:r>
              <a:rPr lang="es-ES" dirty="0"/>
              <a:t>Canales iónicos</a:t>
            </a:r>
          </a:p>
        </p:txBody>
      </p:sp>
      <p:sp>
        <p:nvSpPr>
          <p:cNvPr id="3" name="Marcador de contenido 2">
            <a:extLst>
              <a:ext uri="{FF2B5EF4-FFF2-40B4-BE49-F238E27FC236}">
                <a16:creationId xmlns:a16="http://schemas.microsoft.com/office/drawing/2014/main" id="{B8C643E9-DAA6-E7EA-ADFE-CD1E10E57540}"/>
              </a:ext>
            </a:extLst>
          </p:cNvPr>
          <p:cNvSpPr>
            <a:spLocks noGrp="1"/>
          </p:cNvSpPr>
          <p:nvPr>
            <p:ph idx="1"/>
          </p:nvPr>
        </p:nvSpPr>
        <p:spPr>
          <a:xfrm>
            <a:off x="838201" y="1825625"/>
            <a:ext cx="4631422" cy="4351338"/>
          </a:xfrm>
        </p:spPr>
        <p:txBody>
          <a:bodyPr>
            <a:normAutofit/>
          </a:bodyPr>
          <a:lstStyle/>
          <a:p>
            <a:pPr marL="0" indent="0">
              <a:buNone/>
            </a:pPr>
            <a:endParaRPr lang="es-ES" sz="1800" b="0" i="1" dirty="0">
              <a:latin typeface="Cambria Math" panose="02040503050406030204" pitchFamily="18" charset="0"/>
            </a:endParaRPr>
          </a:p>
          <a:p>
            <a:r>
              <a:rPr lang="es-ES" b="0" i="0" dirty="0">
                <a:latin typeface="+mj-lt"/>
              </a:rPr>
              <a:t>Aplicando corriente a un canal de sodio se pudo apreciar cómo éste se abría o cerraba dependiendo del voltaje aplicado.</a:t>
            </a:r>
            <a:endParaRPr lang="es-ES" sz="1800" dirty="0"/>
          </a:p>
        </p:txBody>
      </p:sp>
      <p:pic>
        <p:nvPicPr>
          <p:cNvPr id="8" name="Imagen 7">
            <a:extLst>
              <a:ext uri="{FF2B5EF4-FFF2-40B4-BE49-F238E27FC236}">
                <a16:creationId xmlns:a16="http://schemas.microsoft.com/office/drawing/2014/main" id="{E628F6BF-2945-F9F1-B88B-E4DCFE5FBAEC}"/>
              </a:ext>
            </a:extLst>
          </p:cNvPr>
          <p:cNvPicPr>
            <a:picLocks noChangeAspect="1"/>
          </p:cNvPicPr>
          <p:nvPr/>
        </p:nvPicPr>
        <p:blipFill>
          <a:blip r:embed="rId2"/>
          <a:stretch>
            <a:fillRect/>
          </a:stretch>
        </p:blipFill>
        <p:spPr>
          <a:xfrm>
            <a:off x="6845417" y="3299539"/>
            <a:ext cx="4950903" cy="3558462"/>
          </a:xfrm>
          <a:prstGeom prst="rect">
            <a:avLst/>
          </a:prstGeom>
        </p:spPr>
      </p:pic>
      <p:pic>
        <p:nvPicPr>
          <p:cNvPr id="9" name="Imagen 8">
            <a:extLst>
              <a:ext uri="{FF2B5EF4-FFF2-40B4-BE49-F238E27FC236}">
                <a16:creationId xmlns:a16="http://schemas.microsoft.com/office/drawing/2014/main" id="{565B8385-56FA-2119-D09C-6BD27C2BD486}"/>
              </a:ext>
            </a:extLst>
          </p:cNvPr>
          <p:cNvPicPr>
            <a:picLocks noChangeAspect="1"/>
          </p:cNvPicPr>
          <p:nvPr/>
        </p:nvPicPr>
        <p:blipFill>
          <a:blip r:embed="rId3"/>
          <a:stretch>
            <a:fillRect/>
          </a:stretch>
        </p:blipFill>
        <p:spPr>
          <a:xfrm>
            <a:off x="6845417" y="147062"/>
            <a:ext cx="4751707" cy="2891789"/>
          </a:xfrm>
          <a:prstGeom prst="rect">
            <a:avLst/>
          </a:prstGeom>
        </p:spPr>
      </p:pic>
    </p:spTree>
    <p:extLst>
      <p:ext uri="{BB962C8B-B14F-4D97-AF65-F5344CB8AC3E}">
        <p14:creationId xmlns:p14="http://schemas.microsoft.com/office/powerpoint/2010/main" val="4225608140"/>
      </p:ext>
    </p:extLst>
  </p:cSld>
  <p:clrMapOvr>
    <a:masterClrMapping/>
  </p:clrMapOvr>
  <p:transition spd="slow">
    <p:push di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2C919B-6FF4-F9AB-857A-4C04DB228106}"/>
              </a:ext>
            </a:extLst>
          </p:cNvPr>
          <p:cNvSpPr>
            <a:spLocks noGrp="1"/>
          </p:cNvSpPr>
          <p:nvPr>
            <p:ph type="title"/>
          </p:nvPr>
        </p:nvSpPr>
        <p:spPr/>
        <p:txBody>
          <a:bodyPr/>
          <a:lstStyle/>
          <a:p>
            <a:r>
              <a:rPr lang="es-ES" dirty="0"/>
              <a:t>Canales iónicos</a:t>
            </a:r>
          </a:p>
        </p:txBody>
      </p:sp>
      <p:sp>
        <p:nvSpPr>
          <p:cNvPr id="3" name="Marcador de contenido 2">
            <a:extLst>
              <a:ext uri="{FF2B5EF4-FFF2-40B4-BE49-F238E27FC236}">
                <a16:creationId xmlns:a16="http://schemas.microsoft.com/office/drawing/2014/main" id="{CF79E7A6-FF77-20F1-B8DC-AD36EFF7416A}"/>
              </a:ext>
            </a:extLst>
          </p:cNvPr>
          <p:cNvSpPr>
            <a:spLocks noGrp="1"/>
          </p:cNvSpPr>
          <p:nvPr>
            <p:ph idx="1"/>
          </p:nvPr>
        </p:nvSpPr>
        <p:spPr>
          <a:xfrm>
            <a:off x="838200" y="1825625"/>
            <a:ext cx="5257800" cy="4351338"/>
          </a:xfrm>
        </p:spPr>
        <p:txBody>
          <a:bodyPr/>
          <a:lstStyle/>
          <a:p>
            <a:r>
              <a:rPr lang="es-ES" dirty="0"/>
              <a:t>Veamos un poco por encima como es un canal iónico.</a:t>
            </a:r>
          </a:p>
          <a:p>
            <a:endParaRPr lang="es-ES" dirty="0"/>
          </a:p>
          <a:p>
            <a:endParaRPr lang="es-ES" dirty="0"/>
          </a:p>
          <a:p>
            <a:endParaRPr lang="es-ES" dirty="0"/>
          </a:p>
          <a:p>
            <a:r>
              <a:rPr lang="en-US" dirty="0">
                <a:hlinkClick r:id="rId2"/>
              </a:rPr>
              <a:t>(370) Voltage-Gated Sodium Channels in Neurons - YouTube</a:t>
            </a:r>
            <a:endParaRPr lang="es-ES" dirty="0"/>
          </a:p>
        </p:txBody>
      </p:sp>
      <p:pic>
        <p:nvPicPr>
          <p:cNvPr id="7" name="Imagen 6" descr="Diagrama&#10;&#10;Descripción generada automáticamente">
            <a:extLst>
              <a:ext uri="{FF2B5EF4-FFF2-40B4-BE49-F238E27FC236}">
                <a16:creationId xmlns:a16="http://schemas.microsoft.com/office/drawing/2014/main" id="{08A22302-9EFA-7621-C7F6-467EE657D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820729"/>
            <a:ext cx="6096001" cy="2608272"/>
          </a:xfrm>
          <a:prstGeom prst="rect">
            <a:avLst/>
          </a:prstGeom>
        </p:spPr>
      </p:pic>
      <p:pic>
        <p:nvPicPr>
          <p:cNvPr id="9" name="Imagen 8" descr="Diagrama&#10;&#10;Descripción generada automáticamente">
            <a:extLst>
              <a:ext uri="{FF2B5EF4-FFF2-40B4-BE49-F238E27FC236}">
                <a16:creationId xmlns:a16="http://schemas.microsoft.com/office/drawing/2014/main" id="{EDA0AAD0-9B4D-8E27-0DCE-41093CC5B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354" y="3429000"/>
            <a:ext cx="4602079" cy="3429000"/>
          </a:xfrm>
          <a:prstGeom prst="rect">
            <a:avLst/>
          </a:prstGeom>
        </p:spPr>
      </p:pic>
    </p:spTree>
    <p:extLst>
      <p:ext uri="{BB962C8B-B14F-4D97-AF65-F5344CB8AC3E}">
        <p14:creationId xmlns:p14="http://schemas.microsoft.com/office/powerpoint/2010/main" val="2644022860"/>
      </p:ext>
    </p:extLst>
  </p:cSld>
  <p:clrMapOvr>
    <a:masterClrMapping/>
  </p:clrMapOvr>
  <p:transition spd="slow">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368C7-2138-7E1F-B144-5AB1410C9990}"/>
              </a:ext>
            </a:extLst>
          </p:cNvPr>
          <p:cNvSpPr>
            <a:spLocks noGrp="1"/>
          </p:cNvSpPr>
          <p:nvPr>
            <p:ph type="title"/>
          </p:nvPr>
        </p:nvSpPr>
        <p:spPr/>
        <p:txBody>
          <a:bodyPr/>
          <a:lstStyle/>
          <a:p>
            <a:r>
              <a:rPr lang="es-ES" dirty="0"/>
              <a:t>Canales iónicos</a:t>
            </a:r>
          </a:p>
        </p:txBody>
      </p:sp>
      <p:sp>
        <p:nvSpPr>
          <p:cNvPr id="3" name="Marcador de contenido 2">
            <a:extLst>
              <a:ext uri="{FF2B5EF4-FFF2-40B4-BE49-F238E27FC236}">
                <a16:creationId xmlns:a16="http://schemas.microsoft.com/office/drawing/2014/main" id="{31D7B4B8-AC1B-DA31-736E-8EAD9DF9F59D}"/>
              </a:ext>
            </a:extLst>
          </p:cNvPr>
          <p:cNvSpPr>
            <a:spLocks noGrp="1"/>
          </p:cNvSpPr>
          <p:nvPr>
            <p:ph idx="1"/>
          </p:nvPr>
        </p:nvSpPr>
        <p:spPr/>
        <p:txBody>
          <a:bodyPr/>
          <a:lstStyle/>
          <a:p>
            <a:r>
              <a:rPr lang="es-ES" dirty="0"/>
              <a:t>Por último, vamos a ver cómo hace un canal iónico para tener especificidad, es decir, para determinar qué tipo de iones entran o salen de él.</a:t>
            </a:r>
          </a:p>
          <a:p>
            <a:endParaRPr lang="es-ES" dirty="0"/>
          </a:p>
        </p:txBody>
      </p:sp>
      <p:pic>
        <p:nvPicPr>
          <p:cNvPr id="5" name="Imagen 4">
            <a:extLst>
              <a:ext uri="{FF2B5EF4-FFF2-40B4-BE49-F238E27FC236}">
                <a16:creationId xmlns:a16="http://schemas.microsoft.com/office/drawing/2014/main" id="{A332205B-06E9-1D3C-0C08-DACE4B0FA3A6}"/>
              </a:ext>
            </a:extLst>
          </p:cNvPr>
          <p:cNvPicPr>
            <a:picLocks noChangeAspect="1"/>
          </p:cNvPicPr>
          <p:nvPr/>
        </p:nvPicPr>
        <p:blipFill>
          <a:blip r:embed="rId2"/>
          <a:stretch>
            <a:fillRect/>
          </a:stretch>
        </p:blipFill>
        <p:spPr>
          <a:xfrm>
            <a:off x="2938594" y="2682875"/>
            <a:ext cx="7086600" cy="3810000"/>
          </a:xfrm>
          <a:prstGeom prst="rect">
            <a:avLst/>
          </a:prstGeom>
        </p:spPr>
      </p:pic>
    </p:spTree>
    <p:extLst>
      <p:ext uri="{BB962C8B-B14F-4D97-AF65-F5344CB8AC3E}">
        <p14:creationId xmlns:p14="http://schemas.microsoft.com/office/powerpoint/2010/main" val="1419742306"/>
      </p:ext>
    </p:extLst>
  </p:cSld>
  <p:clrMapOvr>
    <a:masterClrMapping/>
  </p:clrMapOvr>
  <p:transition spd="slow">
    <p:push dir="u"/>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077E5-8FEB-F41C-5BD5-F18A157185DC}"/>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4FD04DC-D835-8943-7C74-558ECA36D92B}"/>
                  </a:ext>
                </a:extLst>
              </p:cNvPr>
              <p:cNvSpPr>
                <a:spLocks noGrp="1"/>
              </p:cNvSpPr>
              <p:nvPr>
                <p:ph sz="half" idx="1"/>
              </p:nvPr>
            </p:nvSpPr>
            <p:spPr/>
            <p:txBody>
              <a:bodyPr>
                <a:normAutofit/>
              </a:bodyPr>
              <a:lstStyle/>
              <a:p>
                <a:r>
                  <a:rPr lang="es-ES" dirty="0"/>
                  <a:t>Veamos cómo funciona un ion de potasio.</a:t>
                </a:r>
              </a:p>
              <a:p>
                <a:r>
                  <a:rPr lang="es-ES" sz="1800" dirty="0"/>
                  <a:t>Estos canales iónicos constan de 2 partes, una cavidad, donde el ion se deshidrata y un conjunto de filtros de selectividad que permiten su paso.</a:t>
                </a:r>
              </a:p>
              <a:p>
                <a:r>
                  <a:rPr lang="es-ES" sz="1800" dirty="0"/>
                  <a:t>Para que el ion potasio pase por el filtro de selectividad del canal, necesita perder algunas de esas moléculas de agua. No pierde todas, pero sí algunas, permitiendo que el ion se ajuste mejor a las propiedades del filtro. Esto ayuda a que solo iones de un tamaño y carga específicos (como </a:t>
                </a:r>
                <a14:m>
                  <m:oMath xmlns:m="http://schemas.openxmlformats.org/officeDocument/2006/math">
                    <m:sSup>
                      <m:sSupPr>
                        <m:ctrlPr>
                          <a:rPr lang="es-ES" sz="1800" b="0" i="1" dirty="0" smtClean="0">
                            <a:latin typeface="Cambria Math" panose="02040503050406030204" pitchFamily="18" charset="0"/>
                          </a:rPr>
                        </m:ctrlPr>
                      </m:sSupPr>
                      <m:e>
                        <m:r>
                          <a:rPr lang="es-ES" sz="1800" i="1" dirty="0" smtClean="0">
                            <a:latin typeface="Cambria Math" panose="02040503050406030204" pitchFamily="18" charset="0"/>
                          </a:rPr>
                          <m:t>𝐾</m:t>
                        </m:r>
                      </m:e>
                      <m:sup>
                        <m:r>
                          <a:rPr lang="es-ES" sz="1800" b="0" i="1" dirty="0" smtClean="0">
                            <a:latin typeface="Cambria Math" panose="02040503050406030204" pitchFamily="18" charset="0"/>
                          </a:rPr>
                          <m:t>+</m:t>
                        </m:r>
                      </m:sup>
                    </m:sSup>
                    <m:r>
                      <a:rPr lang="es-ES" sz="1800" i="1" dirty="0" smtClean="0">
                        <a:latin typeface="Cambria Math" panose="02040503050406030204" pitchFamily="18" charset="0"/>
                      </a:rPr>
                      <m:t> </m:t>
                    </m:r>
                  </m:oMath>
                </a14:m>
                <a:r>
                  <a:rPr lang="es-ES" sz="1800" dirty="0"/>
                  <a:t>) puedan pasar por el canal, mientras que otros iones similares, como el sodio (</a:t>
                </a:r>
                <a14:m>
                  <m:oMath xmlns:m="http://schemas.openxmlformats.org/officeDocument/2006/math">
                    <m:r>
                      <a:rPr lang="es-ES" sz="1800" i="1" dirty="0" smtClean="0">
                        <a:latin typeface="Cambria Math" panose="02040503050406030204" pitchFamily="18" charset="0"/>
                      </a:rPr>
                      <m:t>𝑁</m:t>
                    </m:r>
                    <m:sSup>
                      <m:sSupPr>
                        <m:ctrlPr>
                          <a:rPr lang="es-ES" sz="1800" b="0" i="1" dirty="0" smtClean="0">
                            <a:latin typeface="Cambria Math" panose="02040503050406030204" pitchFamily="18" charset="0"/>
                          </a:rPr>
                        </m:ctrlPr>
                      </m:sSupPr>
                      <m:e>
                        <m:r>
                          <a:rPr lang="es-ES" sz="1800" i="1" dirty="0" smtClean="0">
                            <a:latin typeface="Cambria Math" panose="02040503050406030204" pitchFamily="18" charset="0"/>
                          </a:rPr>
                          <m:t>𝑎</m:t>
                        </m:r>
                      </m:e>
                      <m:sup>
                        <m:r>
                          <a:rPr lang="es-ES" sz="1800" b="0" i="1" dirty="0" smtClean="0">
                            <a:latin typeface="Cambria Math" panose="02040503050406030204" pitchFamily="18" charset="0"/>
                          </a:rPr>
                          <m:t>+</m:t>
                        </m:r>
                      </m:sup>
                    </m:sSup>
                  </m:oMath>
                </a14:m>
                <a:r>
                  <a:rPr lang="es-ES" sz="1800" dirty="0"/>
                  <a:t>), no pueden.</a:t>
                </a:r>
              </a:p>
            </p:txBody>
          </p:sp>
        </mc:Choice>
        <mc:Fallback xmlns="">
          <p:sp>
            <p:nvSpPr>
              <p:cNvPr id="3" name="Marcador de contenido 2">
                <a:extLst>
                  <a:ext uri="{FF2B5EF4-FFF2-40B4-BE49-F238E27FC236}">
                    <a16:creationId xmlns:a16="http://schemas.microsoft.com/office/drawing/2014/main" id="{E4FD04DC-D835-8943-7C74-558ECA36D92B}"/>
                  </a:ext>
                </a:extLst>
              </p:cNvPr>
              <p:cNvSpPr>
                <a:spLocks noGrp="1" noRot="1" noChangeAspect="1" noMove="1" noResize="1" noEditPoints="1" noAdjustHandles="1" noChangeArrowheads="1" noChangeShapeType="1" noTextEdit="1"/>
              </p:cNvSpPr>
              <p:nvPr>
                <p:ph sz="half" idx="1"/>
              </p:nvPr>
            </p:nvSpPr>
            <p:spPr>
              <a:blipFill>
                <a:blip r:embed="rId2"/>
                <a:stretch>
                  <a:fillRect l="-2118" t="-2381" r="-1529" b="-16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80167EC8-B0FF-1C6C-0922-0A152DCA078F}"/>
              </a:ext>
            </a:extLst>
          </p:cNvPr>
          <p:cNvPicPr>
            <a:picLocks noGrp="1" noChangeAspect="1"/>
          </p:cNvPicPr>
          <p:nvPr>
            <p:ph sz="half" idx="2"/>
          </p:nvPr>
        </p:nvPicPr>
        <p:blipFill>
          <a:blip r:embed="rId3"/>
          <a:stretch>
            <a:fillRect/>
          </a:stretch>
        </p:blipFill>
        <p:spPr>
          <a:xfrm>
            <a:off x="6019800" y="1935459"/>
            <a:ext cx="6019800" cy="4131670"/>
          </a:xfrm>
        </p:spPr>
      </p:pic>
    </p:spTree>
    <p:extLst>
      <p:ext uri="{BB962C8B-B14F-4D97-AF65-F5344CB8AC3E}">
        <p14:creationId xmlns:p14="http://schemas.microsoft.com/office/powerpoint/2010/main" val="1785131511"/>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077E5-8FEB-F41C-5BD5-F18A157185DC}"/>
              </a:ext>
            </a:extLst>
          </p:cNvPr>
          <p:cNvSpPr>
            <a:spLocks noGrp="1"/>
          </p:cNvSpPr>
          <p:nvPr>
            <p:ph type="title"/>
          </p:nvPr>
        </p:nvSpPr>
        <p:spPr/>
        <p:txBody>
          <a:bodyPr/>
          <a:lstStyle/>
          <a:p>
            <a:r>
              <a:rPr lang="es-ES" dirty="0"/>
              <a:t>Canales iónicos</a:t>
            </a:r>
          </a:p>
        </p:txBody>
      </p:sp>
      <p:sp>
        <p:nvSpPr>
          <p:cNvPr id="3" name="Marcador de contenido 2">
            <a:extLst>
              <a:ext uri="{FF2B5EF4-FFF2-40B4-BE49-F238E27FC236}">
                <a16:creationId xmlns:a16="http://schemas.microsoft.com/office/drawing/2014/main" id="{E4FD04DC-D835-8943-7C74-558ECA36D92B}"/>
              </a:ext>
            </a:extLst>
          </p:cNvPr>
          <p:cNvSpPr>
            <a:spLocks noGrp="1"/>
          </p:cNvSpPr>
          <p:nvPr>
            <p:ph sz="half" idx="1"/>
          </p:nvPr>
        </p:nvSpPr>
        <p:spPr/>
        <p:txBody>
          <a:bodyPr>
            <a:normAutofit/>
          </a:bodyPr>
          <a:lstStyle/>
          <a:p>
            <a:r>
              <a:rPr lang="es-ES" dirty="0"/>
              <a:t>Veamos cómo funciona un ion de potasio.</a:t>
            </a:r>
          </a:p>
          <a:p>
            <a:r>
              <a:rPr lang="es-ES" sz="1800" dirty="0"/>
              <a:t>El canal está diseñado de forma que el ion potasio "deshidratado" encaja perfectamente en el filtro. Por eso, el canal logra diferenciar entre potasio y sodio, aunque sean químicamente parecidos.</a:t>
            </a:r>
          </a:p>
          <a:p>
            <a:r>
              <a:rPr lang="es-ES" sz="1800" dirty="0"/>
              <a:t>La selectividad del canal es tal que permite el paso de potasio con una preferencia de 50,000 a 10,000 veces mayor sobre el sodio, lo cual es crucial para </a:t>
            </a:r>
            <a:r>
              <a:rPr lang="es-ES" sz="1800"/>
              <a:t>su funcionamiento.</a:t>
            </a:r>
            <a:endParaRPr lang="es-ES" sz="1800" dirty="0"/>
          </a:p>
        </p:txBody>
      </p:sp>
      <p:pic>
        <p:nvPicPr>
          <p:cNvPr id="6" name="Marcador de contenido 5">
            <a:extLst>
              <a:ext uri="{FF2B5EF4-FFF2-40B4-BE49-F238E27FC236}">
                <a16:creationId xmlns:a16="http://schemas.microsoft.com/office/drawing/2014/main" id="{80167EC8-B0FF-1C6C-0922-0A152DCA078F}"/>
              </a:ext>
            </a:extLst>
          </p:cNvPr>
          <p:cNvPicPr>
            <a:picLocks noGrp="1" noChangeAspect="1"/>
          </p:cNvPicPr>
          <p:nvPr>
            <p:ph sz="half" idx="2"/>
          </p:nvPr>
        </p:nvPicPr>
        <p:blipFill>
          <a:blip r:embed="rId2"/>
          <a:stretch>
            <a:fillRect/>
          </a:stretch>
        </p:blipFill>
        <p:spPr>
          <a:xfrm>
            <a:off x="6019800" y="1935459"/>
            <a:ext cx="6019800" cy="4131670"/>
          </a:xfrm>
        </p:spPr>
      </p:pic>
    </p:spTree>
    <p:extLst>
      <p:ext uri="{BB962C8B-B14F-4D97-AF65-F5344CB8AC3E}">
        <p14:creationId xmlns:p14="http://schemas.microsoft.com/office/powerpoint/2010/main" val="3065152415"/>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29BA98-9132-66A7-7AA2-159734312C12}"/>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A80A37E-7FB6-3FC0-F146-245C80D16A8B}"/>
                  </a:ext>
                </a:extLst>
              </p:cNvPr>
              <p:cNvSpPr>
                <a:spLocks noGrp="1"/>
              </p:cNvSpPr>
              <p:nvPr>
                <p:ph sz="half" idx="1"/>
              </p:nvPr>
            </p:nvSpPr>
            <p:spPr/>
            <p:txBody>
              <a:bodyPr/>
              <a:lstStyle/>
              <a:p>
                <a:r>
                  <a:rPr lang="es-ES" dirty="0"/>
                  <a:t>Para que nos entendamos. La energía libre para la transición del potasio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𝐾</m:t>
                        </m:r>
                      </m:e>
                      <m:sup>
                        <m:r>
                          <a:rPr lang="es-ES" b="0" i="1" smtClean="0">
                            <a:latin typeface="Cambria Math" panose="02040503050406030204" pitchFamily="18" charset="0"/>
                          </a:rPr>
                          <m:t>+</m:t>
                        </m:r>
                      </m:sup>
                    </m:sSup>
                  </m:oMath>
                </a14:m>
                <a:r>
                  <a:rPr lang="es-ES" dirty="0"/>
                  <a:t> es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𝐺</m:t>
                        </m:r>
                      </m:e>
                      <m:sub>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𝐾</m:t>
                            </m:r>
                          </m:e>
                          <m:sup>
                            <m:r>
                              <a:rPr lang="es-ES" b="0" i="1" smtClean="0">
                                <a:latin typeface="Cambria Math" panose="02040503050406030204" pitchFamily="18" charset="0"/>
                                <a:ea typeface="Cambria Math" panose="02040503050406030204" pitchFamily="18" charset="0"/>
                              </a:rPr>
                              <m:t>+</m:t>
                            </m:r>
                          </m:sup>
                        </m:sSup>
                      </m:sub>
                    </m:sSub>
                    <m:r>
                      <a:rPr lang="es-ES" b="0" i="1" smtClean="0">
                        <a:latin typeface="Cambria Math" panose="02040503050406030204" pitchFamily="18" charset="0"/>
                        <a:ea typeface="Cambria Math" panose="02040503050406030204" pitchFamily="18" charset="0"/>
                      </a:rPr>
                      <m:t>≈0</m:t>
                    </m:r>
                  </m:oMath>
                </a14:m>
                <a:r>
                  <a:rPr lang="es-ES" dirty="0"/>
                  <a:t> mientras que la </a:t>
                </a:r>
                <a:r>
                  <a:rPr lang="es-ES" dirty="0" err="1"/>
                  <a:t>energia</a:t>
                </a:r>
                <a:r>
                  <a:rPr lang="es-ES" dirty="0"/>
                  <a:t> necesaria para deshidratar y trasladar un átomo de sodio</a:t>
                </a:r>
                <a14:m>
                  <m:oMath xmlns:m="http://schemas.openxmlformats.org/officeDocument/2006/math">
                    <m:r>
                      <a:rPr lang="es-ES" b="0" i="1" smtClean="0">
                        <a:latin typeface="Cambria Math" panose="02040503050406030204" pitchFamily="18" charset="0"/>
                      </a:rPr>
                      <m:t>𝑁</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𝑎</m:t>
                        </m:r>
                      </m:e>
                      <m:sup>
                        <m:r>
                          <a:rPr lang="es-ES" b="0" i="1" smtClean="0">
                            <a:latin typeface="Cambria Math" panose="02040503050406030204" pitchFamily="18" charset="0"/>
                          </a:rPr>
                          <m:t>+</m:t>
                        </m:r>
                      </m:sup>
                    </m:sSup>
                  </m:oMath>
                </a14:m>
                <a:r>
                  <a:rPr lang="es-ES" dirty="0"/>
                  <a:t> dentro de un canal de potasio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𝐾</m:t>
                        </m:r>
                      </m:e>
                      <m:sup>
                        <m:r>
                          <a:rPr lang="es-ES" b="0" i="1" smtClean="0">
                            <a:latin typeface="Cambria Math" panose="02040503050406030204" pitchFamily="18" charset="0"/>
                          </a:rPr>
                          <m:t>+</m:t>
                        </m:r>
                      </m:sup>
                    </m:sSup>
                  </m:oMath>
                </a14:m>
                <a:r>
                  <a:rPr lang="es-ES" dirty="0"/>
                  <a:t> es </a:t>
                </a:r>
                <a14:m>
                  <m:oMath xmlns:m="http://schemas.openxmlformats.org/officeDocument/2006/math">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𝐺</m:t>
                        </m:r>
                      </m:e>
                      <m:sub>
                        <m:r>
                          <a:rPr lang="es-ES" b="0" i="1" smtClean="0">
                            <a:latin typeface="Cambria Math" panose="02040503050406030204" pitchFamily="18" charset="0"/>
                            <a:ea typeface="Cambria Math" panose="02040503050406030204" pitchFamily="18" charset="0"/>
                          </a:rPr>
                          <m:t>𝑁</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𝑎</m:t>
                            </m:r>
                          </m:e>
                          <m:sup>
                            <m:r>
                              <a:rPr lang="es-ES" b="0" i="1" smtClean="0">
                                <a:latin typeface="Cambria Math" panose="02040503050406030204" pitchFamily="18" charset="0"/>
                                <a:ea typeface="Cambria Math" panose="02040503050406030204" pitchFamily="18" charset="0"/>
                              </a:rPr>
                              <m:t>+</m:t>
                            </m:r>
                          </m:sup>
                        </m:sSup>
                      </m:sub>
                    </m:sSub>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9</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𝑘</m:t>
                        </m:r>
                      </m:e>
                      <m:sub>
                        <m:r>
                          <a:rPr lang="es-ES" b="0" i="1" smtClean="0">
                            <a:latin typeface="Cambria Math" panose="02040503050406030204" pitchFamily="18" charset="0"/>
                            <a:ea typeface="Cambria Math" panose="02040503050406030204" pitchFamily="18" charset="0"/>
                          </a:rPr>
                          <m:t>𝐵</m:t>
                        </m:r>
                      </m:sub>
                    </m:sSub>
                    <m:r>
                      <a:rPr lang="es-ES" b="0" i="1" smtClean="0">
                        <a:latin typeface="Cambria Math" panose="02040503050406030204" pitchFamily="18" charset="0"/>
                        <a:ea typeface="Cambria Math" panose="02040503050406030204" pitchFamily="18" charset="0"/>
                      </a:rPr>
                      <m:t>𝑇</m:t>
                    </m:r>
                  </m:oMath>
                </a14:m>
                <a:r>
                  <a:rPr lang="es-ES" dirty="0"/>
                  <a:t>c</a:t>
                </a:r>
              </a:p>
            </p:txBody>
          </p:sp>
        </mc:Choice>
        <mc:Fallback xmlns="">
          <p:sp>
            <p:nvSpPr>
              <p:cNvPr id="3" name="Marcador de contenido 2">
                <a:extLst>
                  <a:ext uri="{FF2B5EF4-FFF2-40B4-BE49-F238E27FC236}">
                    <a16:creationId xmlns:a16="http://schemas.microsoft.com/office/drawing/2014/main" id="{0A80A37E-7FB6-3FC0-F146-245C80D16A8B}"/>
                  </a:ext>
                </a:extLst>
              </p:cNvPr>
              <p:cNvSpPr>
                <a:spLocks noGrp="1" noRot="1" noChangeAspect="1" noMove="1" noResize="1" noEditPoints="1" noAdjustHandles="1" noChangeArrowheads="1" noChangeShapeType="1" noTextEdit="1"/>
              </p:cNvSpPr>
              <p:nvPr>
                <p:ph sz="half" idx="1"/>
              </p:nvPr>
            </p:nvSpPr>
            <p:spPr>
              <a:blipFill>
                <a:blip r:embed="rId2"/>
                <a:stretch>
                  <a:fillRect l="-2118" t="-2381" r="-353"/>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6B0A4AA1-03C0-AF60-3124-7604D3B9A273}"/>
              </a:ext>
            </a:extLst>
          </p:cNvPr>
          <p:cNvPicPr>
            <a:picLocks noChangeAspect="1"/>
          </p:cNvPicPr>
          <p:nvPr/>
        </p:nvPicPr>
        <p:blipFill>
          <a:blip r:embed="rId3"/>
          <a:stretch>
            <a:fillRect/>
          </a:stretch>
        </p:blipFill>
        <p:spPr>
          <a:xfrm>
            <a:off x="6415135" y="0"/>
            <a:ext cx="5390972" cy="6858000"/>
          </a:xfrm>
          <a:prstGeom prst="rect">
            <a:avLst/>
          </a:prstGeom>
        </p:spPr>
      </p:pic>
    </p:spTree>
    <p:extLst>
      <p:ext uri="{BB962C8B-B14F-4D97-AF65-F5344CB8AC3E}">
        <p14:creationId xmlns:p14="http://schemas.microsoft.com/office/powerpoint/2010/main" val="2174554887"/>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29BA98-9132-66A7-7AA2-159734312C12}"/>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A80A37E-7FB6-3FC0-F146-245C80D16A8B}"/>
                  </a:ext>
                </a:extLst>
              </p:cNvPr>
              <p:cNvSpPr>
                <a:spLocks noGrp="1"/>
              </p:cNvSpPr>
              <p:nvPr>
                <p:ph sz="half" idx="1"/>
              </p:nvPr>
            </p:nvSpPr>
            <p:spPr>
              <a:xfrm>
                <a:off x="125835" y="1392572"/>
                <a:ext cx="6400799" cy="5465428"/>
              </a:xfrm>
            </p:spPr>
            <p:txBody>
              <a:bodyPr>
                <a:normAutofit fontScale="92500" lnSpcReduction="10000"/>
              </a:bodyPr>
              <a:lstStyle/>
              <a:p>
                <a:pPr>
                  <a:lnSpc>
                    <a:spcPct val="107000"/>
                  </a:lnSpc>
                  <a:spcAft>
                    <a:spcPts val="800"/>
                  </a:spcAft>
                </a:pPr>
                <a:r>
                  <a:rPr lang="es-ES" sz="1400" b="1" kern="100" dirty="0">
                    <a:effectLst/>
                    <a:latin typeface="Calibri" panose="020F0502020204030204" pitchFamily="34" charset="0"/>
                    <a:ea typeface="Calibri" panose="020F0502020204030204" pitchFamily="34" charset="0"/>
                    <a:cs typeface="Times New Roman" panose="02020603050405020304" pitchFamily="18" charset="0"/>
                  </a:rPr>
                  <a:t>Energía de Hidratación</a:t>
                </a:r>
                <a:endParaRPr lang="es-ES"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Aft>
                    <a:spcPts val="800"/>
                  </a:spcAft>
                </a:pPr>
                <a:r>
                  <a:rPr lang="es-ES" sz="1400" kern="100" dirty="0">
                    <a:effectLst/>
                    <a:latin typeface="Calibri" panose="020F0502020204030204" pitchFamily="34" charset="0"/>
                    <a:ea typeface="Calibri" panose="020F0502020204030204" pitchFamily="34" charset="0"/>
                    <a:cs typeface="Times New Roman" panose="02020603050405020304" pitchFamily="18" charset="0"/>
                  </a:rPr>
                  <a:t>Para deshidratar </a:t>
                </a:r>
                <a14:m>
                  <m:oMath xmlns:m="http://schemas.openxmlformats.org/officeDocument/2006/math">
                    <m:sSub>
                      <m:sSub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𝐻</m:t>
                        </m:r>
                      </m:e>
                      <m: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2</m:t>
                        </m:r>
                      </m:sub>
                    </m:s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𝑂</m:t>
                    </m:r>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de </a:t>
                </a:r>
                <a14:m>
                  <m:oMath xmlns:m="http://schemas.openxmlformats.org/officeDocument/2006/math">
                    <m:sSup>
                      <m:sSup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𝐾</m:t>
                        </m:r>
                      </m:e>
                      <m:sup>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(o </a:t>
                </a:r>
                <a14:m>
                  <m:oMath xmlns:m="http://schemas.openxmlformats.org/officeDocument/2006/math">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400" kern="100" dirty="0">
                    <a:effectLst/>
                    <a:latin typeface="Calibri" panose="020F0502020204030204" pitchFamily="34" charset="0"/>
                    <a:ea typeface="Times New Roman" panose="02020603050405020304" pitchFamily="18" charset="0"/>
                    <a:cs typeface="Times New Roman" panose="02020603050405020304" pitchFamily="18" charset="0"/>
                  </a:rPr>
                  <a:t>)</a:t>
                </a:r>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se requiere </a:t>
                </a:r>
                <a14:m>
                  <m:oMath xmlns:m="http://schemas.openxmlformats.org/officeDocument/2006/math">
                    <m:r>
                      <a:rPr lang="es-ES" sz="1400" i="1" kern="100">
                        <a:effectLst/>
                        <a:latin typeface="Cambria Math" panose="02040503050406030204" pitchFamily="18" charset="0"/>
                        <a:ea typeface="Calibri" panose="020F0502020204030204" pitchFamily="34" charset="0"/>
                        <a:cs typeface="Cambria Math" panose="02040503050406030204" pitchFamily="18" charset="0"/>
                      </a:rPr>
                      <m:t>∼</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100 </m:t>
                    </m:r>
                    <m:sSub>
                      <m:sSub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𝑇</m:t>
                    </m:r>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10000"/>
                  </a:lnSpc>
                  <a:spcAft>
                    <a:spcPts val="800"/>
                  </a:spcAft>
                  <a:buSzPts val="1000"/>
                  <a:buFont typeface="Symbol" panose="05050102010706020507" pitchFamily="18" charset="2"/>
                  <a:buChar char=""/>
                  <a:tabLst>
                    <a:tab pos="457200" algn="l"/>
                  </a:tabLst>
                </a:pPr>
                <a:r>
                  <a:rPr lang="es-ES" sz="1400" kern="100" dirty="0">
                    <a:effectLst/>
                    <a:latin typeface="Calibri" panose="020F0502020204030204" pitchFamily="34" charset="0"/>
                    <a:ea typeface="Calibri" panose="020F0502020204030204" pitchFamily="34" charset="0"/>
                    <a:cs typeface="Times New Roman" panose="02020603050405020304" pitchFamily="18" charset="0"/>
                  </a:rPr>
                  <a:t>Si el paso de un ion desde el agua a través de un canal requiere deshidratación, es un proceso extremadamente costoso en términos de energía, ya que representa una alta barrera energética.	 </a:t>
                </a:r>
              </a:p>
              <a:p>
                <a:pPr>
                  <a:lnSpc>
                    <a:spcPct val="110000"/>
                  </a:lnSpc>
                  <a:spcAft>
                    <a:spcPts val="800"/>
                  </a:spcAft>
                </a:pPr>
                <a:r>
                  <a:rPr lang="es-ES" sz="1400" b="1" kern="100" dirty="0">
                    <a:effectLst/>
                    <a:latin typeface="Calibri" panose="020F0502020204030204" pitchFamily="34" charset="0"/>
                    <a:ea typeface="Calibri" panose="020F0502020204030204" pitchFamily="34" charset="0"/>
                    <a:cs typeface="Times New Roman" panose="02020603050405020304" pitchFamily="18" charset="0"/>
                  </a:rPr>
                  <a:t>Entonces, ¿cómo atraviesa el ion el canal?</a:t>
                </a:r>
                <a:endParaRPr lang="es-E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spcAft>
                    <a:spcPts val="800"/>
                  </a:spcAft>
                  <a:buSzPts val="1000"/>
                  <a:buFont typeface="Symbol" panose="05050102010706020507" pitchFamily="18" charset="2"/>
                  <a:buChar char=""/>
                  <a:tabLst>
                    <a:tab pos="457200" algn="l"/>
                  </a:tabLst>
                </a:pPr>
                <a:r>
                  <a:rPr lang="es-ES" sz="1400" kern="100" dirty="0">
                    <a:effectLst/>
                    <a:latin typeface="Calibri" panose="020F0502020204030204" pitchFamily="34" charset="0"/>
                    <a:ea typeface="Calibri" panose="020F0502020204030204" pitchFamily="34" charset="0"/>
                    <a:cs typeface="Times New Roman" panose="02020603050405020304" pitchFamily="18" charset="0"/>
                  </a:rPr>
                  <a:t>El filtro de selectividad está organizado de manera que los grupos carboxilato (</a:t>
                </a:r>
                <a14:m>
                  <m:oMath xmlns:m="http://schemas.openxmlformats.org/officeDocument/2006/math">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𝐶</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𝑂</m:t>
                    </m:r>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de los aminoácidos que recubren el poro están exactamente en la posición adecuada para que el oxígeno (</a:t>
                </a:r>
                <a14:m>
                  <m:oMath xmlns:m="http://schemas.openxmlformats.org/officeDocument/2006/math">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𝑂</m:t>
                    </m:r>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de </a:t>
                </a:r>
                <a14:m>
                  <m:oMath xmlns:m="http://schemas.openxmlformats.org/officeDocument/2006/math">
                    <m:sSub>
                      <m:sSub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𝐻</m:t>
                        </m:r>
                      </m:e>
                      <m: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2</m:t>
                        </m:r>
                      </m:sub>
                    </m:s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𝑂</m:t>
                    </m:r>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sea reemplazado por el carbono (</a:t>
                </a:r>
                <a14:m>
                  <m:oMath xmlns:m="http://schemas.openxmlformats.org/officeDocument/2006/math">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𝐶</m:t>
                    </m:r>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del grupo </a:t>
                </a:r>
                <a14:m>
                  <m:oMath xmlns:m="http://schemas.openxmlformats.org/officeDocument/2006/math">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𝐶</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𝑂</m:t>
                    </m:r>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sin ninguna diferencia energética para </a:t>
                </a:r>
                <a14:m>
                  <m:oMath xmlns:m="http://schemas.openxmlformats.org/officeDocument/2006/math">
                    <m:sSup>
                      <m:sSup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𝐾</m:t>
                        </m:r>
                      </m:e>
                      <m:sup>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endParaRPr lang="es-ES"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Aft>
                    <a:spcPts val="800"/>
                  </a:spcAft>
                </a:pPr>
                <a:r>
                  <a:rPr lang="es-ES" sz="1400" b="1" kern="100" dirty="0">
                    <a:effectLst/>
                    <a:latin typeface="Calibri" panose="020F0502020204030204" pitchFamily="34" charset="0"/>
                    <a:ea typeface="Calibri" panose="020F0502020204030204" pitchFamily="34" charset="0"/>
                    <a:cs typeface="Times New Roman" panose="02020603050405020304" pitchFamily="18" charset="0"/>
                  </a:rPr>
                  <a:t>Sin embargo, para </a:t>
                </a:r>
                <a14:m>
                  <m:oMath xmlns:m="http://schemas.openxmlformats.org/officeDocument/2006/math">
                    <m:r>
                      <a:rPr lang="es-ES" sz="1400" b="1" i="1" kern="100">
                        <a:effectLst/>
                        <a:latin typeface="Cambria Math" panose="02040503050406030204" pitchFamily="18" charset="0"/>
                        <a:ea typeface="Calibri" panose="020F0502020204030204" pitchFamily="34" charset="0"/>
                        <a:cs typeface="Times New Roman" panose="02020603050405020304" pitchFamily="18" charset="0"/>
                      </a:rPr>
                      <m:t>𝑵</m:t>
                    </m:r>
                    <m:sSup>
                      <m:sSupPr>
                        <m:ctrlPr>
                          <a:rPr lang="es-ES" sz="1400" b="1"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400" b="1" i="1" kern="100">
                            <a:effectLst/>
                            <a:latin typeface="Cambria Math" panose="02040503050406030204" pitchFamily="18" charset="0"/>
                            <a:ea typeface="Calibri" panose="020F0502020204030204" pitchFamily="34" charset="0"/>
                            <a:cs typeface="Times New Roman" panose="02020603050405020304" pitchFamily="18" charset="0"/>
                          </a:rPr>
                          <m:t>𝒂</m:t>
                        </m:r>
                      </m:e>
                      <m:sup>
                        <m:r>
                          <a:rPr lang="es-ES" sz="1400" b="1"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4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spcAft>
                    <a:spcPts val="800"/>
                  </a:spcAft>
                  <a:buSzPts val="1000"/>
                  <a:buFont typeface="Symbol" panose="05050102010706020507" pitchFamily="18" charset="2"/>
                  <a:buChar char=""/>
                  <a:tabLst>
                    <a:tab pos="457200" algn="l"/>
                  </a:tabLst>
                </a:pPr>
                <a:r>
                  <a:rPr lang="es-ES" sz="1400" kern="100" dirty="0">
                    <a:effectLst/>
                    <a:latin typeface="Calibri" panose="020F0502020204030204" pitchFamily="34" charset="0"/>
                    <a:ea typeface="Calibri" panose="020F0502020204030204" pitchFamily="34" charset="0"/>
                    <a:cs typeface="Times New Roman" panose="02020603050405020304" pitchFamily="18" charset="0"/>
                  </a:rPr>
                  <a:t>El ion </a:t>
                </a:r>
                <a14:m>
                  <m:oMath xmlns:m="http://schemas.openxmlformats.org/officeDocument/2006/math">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ES" sz="14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400" kern="100" dirty="0">
                    <a:effectLst/>
                    <a:latin typeface="Calibri" panose="020F0502020204030204" pitchFamily="34" charset="0"/>
                    <a:ea typeface="Calibri" panose="020F0502020204030204" pitchFamily="34" charset="0"/>
                    <a:cs typeface="Times New Roman" panose="02020603050405020304" pitchFamily="18" charset="0"/>
                  </a:rPr>
                  <a:t>deshidratado es más pequeño, y los grupos </a:t>
                </a:r>
                <a14:m>
                  <m:oMath xmlns:m="http://schemas.openxmlformats.org/officeDocument/2006/math">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𝐶</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𝑂</m:t>
                    </m:r>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están demasiado separados para reemplazar el agua sin un enorme costo de energía.</a:t>
                </a:r>
              </a:p>
              <a:p>
                <a:pPr>
                  <a:lnSpc>
                    <a:spcPct val="110000"/>
                  </a:lnSpc>
                  <a:spcAft>
                    <a:spcPts val="800"/>
                  </a:spcAft>
                </a:pPr>
                <a:r>
                  <a:rPr lang="es-ES" sz="1400" b="1" kern="100" dirty="0">
                    <a:effectLst/>
                    <a:latin typeface="Calibri" panose="020F0502020204030204" pitchFamily="34" charset="0"/>
                    <a:ea typeface="Calibri" panose="020F0502020204030204" pitchFamily="34" charset="0"/>
                    <a:cs typeface="Times New Roman" panose="02020603050405020304" pitchFamily="18" charset="0"/>
                  </a:rPr>
                  <a:t>Pregunta:</a:t>
                </a:r>
                <a:endParaRPr lang="es-E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spcAft>
                    <a:spcPts val="800"/>
                  </a:spcAft>
                  <a:buSzPts val="1000"/>
                  <a:buFont typeface="Symbol" panose="05050102010706020507" pitchFamily="18" charset="2"/>
                  <a:buChar char=""/>
                  <a:tabLst>
                    <a:tab pos="457200" algn="l"/>
                  </a:tabLst>
                </a:pPr>
                <a:r>
                  <a:rPr lang="es-ES" sz="1400" kern="100" dirty="0">
                    <a:effectLst/>
                    <a:latin typeface="Calibri" panose="020F0502020204030204" pitchFamily="34" charset="0"/>
                    <a:ea typeface="Calibri" panose="020F0502020204030204" pitchFamily="34" charset="0"/>
                    <a:cs typeface="Times New Roman" panose="02020603050405020304" pitchFamily="18" charset="0"/>
                  </a:rPr>
                  <a:t>Si el canal tiene una selectividad de 10,000 veces, ¿cuál es la diferencia de energía (</a:t>
                </a:r>
                <a14:m>
                  <m:oMath xmlns:m="http://schemas.openxmlformats.org/officeDocument/2006/math">
                    <m:sSub>
                      <m:sSub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𝑁</m:t>
                        </m:r>
                        <m:sSup>
                          <m:sSup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𝑎</m:t>
                            </m:r>
                          </m:e>
                          <m:sup>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𝑦</m:t>
                    </m:r>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𝐸</m:t>
                        </m:r>
                      </m:e>
                      <m:sub>
                        <m:sSup>
                          <m:sSup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𝐾</m:t>
                            </m:r>
                          </m:e>
                          <m:sup>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m:t>
                            </m:r>
                          </m:sup>
                        </m:sSup>
                      </m:sub>
                    </m:sSub>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a:t>
                </a:r>
                <a:br>
                  <a:rPr lang="es-ES" sz="1400" kern="100" dirty="0">
                    <a:effectLst/>
                    <a:latin typeface="Calibri" panose="020F0502020204030204" pitchFamily="34" charset="0"/>
                    <a:ea typeface="Calibri" panose="020F0502020204030204" pitchFamily="34" charset="0"/>
                    <a:cs typeface="Times New Roman" panose="02020603050405020304" pitchFamily="18" charset="0"/>
                  </a:rPr>
                </a:br>
                <a:r>
                  <a:rPr lang="es-ES" sz="1400" b="1" kern="100" dirty="0">
                    <a:effectLst/>
                    <a:latin typeface="Calibri" panose="020F0502020204030204" pitchFamily="34" charset="0"/>
                    <a:ea typeface="Calibri" panose="020F0502020204030204" pitchFamily="34" charset="0"/>
                    <a:cs typeface="Times New Roman" panose="02020603050405020304" pitchFamily="18" charset="0"/>
                  </a:rPr>
                  <a:t>Respuesta:</a:t>
                </a:r>
                <a:r>
                  <a:rPr lang="es-ES" sz="1400" kern="100" dirty="0">
                    <a:effectLst/>
                    <a:latin typeface="Calibri" panose="020F0502020204030204" pitchFamily="34" charset="0"/>
                    <a:ea typeface="Calibri" panose="020F0502020204030204" pitchFamily="34" charset="0"/>
                    <a:cs typeface="Times New Roman" panose="02020603050405020304" pitchFamily="18" charset="0"/>
                  </a:rPr>
                  <a:t> 9.2 </a:t>
                </a:r>
                <a14:m>
                  <m:oMath xmlns:m="http://schemas.openxmlformats.org/officeDocument/2006/math">
                    <m:sSub>
                      <m:sSubPr>
                        <m:ctrlPr>
                          <a:rPr lang="es-E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400" i="1" kern="100">
                        <a:effectLst/>
                        <a:latin typeface="Cambria Math" panose="02040503050406030204" pitchFamily="18" charset="0"/>
                        <a:ea typeface="Calibri" panose="020F0502020204030204" pitchFamily="34" charset="0"/>
                        <a:cs typeface="Times New Roman" panose="02020603050405020304" pitchFamily="18" charset="0"/>
                      </a:rPr>
                      <m:t>𝑇</m:t>
                    </m:r>
                  </m:oMath>
                </a14:m>
                <a:r>
                  <a:rPr lang="es-ES" sz="1400" kern="100" dirty="0">
                    <a:effectLst/>
                    <a:latin typeface="Calibri" panose="020F0502020204030204" pitchFamily="34" charset="0"/>
                    <a:ea typeface="Calibri" panose="020F0502020204030204" pitchFamily="34" charset="0"/>
                    <a:cs typeface="Times New Roman" panose="02020603050405020304" pitchFamily="18" charset="0"/>
                  </a:rPr>
                  <a:t>.</a:t>
                </a:r>
              </a:p>
            </p:txBody>
          </p:sp>
        </mc:Choice>
        <mc:Fallback xmlns="">
          <p:sp>
            <p:nvSpPr>
              <p:cNvPr id="3" name="Marcador de contenido 2">
                <a:extLst>
                  <a:ext uri="{FF2B5EF4-FFF2-40B4-BE49-F238E27FC236}">
                    <a16:creationId xmlns:a16="http://schemas.microsoft.com/office/drawing/2014/main" id="{0A80A37E-7FB6-3FC0-F146-245C80D16A8B}"/>
                  </a:ext>
                </a:extLst>
              </p:cNvPr>
              <p:cNvSpPr>
                <a:spLocks noGrp="1" noRot="1" noChangeAspect="1" noMove="1" noResize="1" noEditPoints="1" noAdjustHandles="1" noChangeArrowheads="1" noChangeShapeType="1" noTextEdit="1"/>
              </p:cNvSpPr>
              <p:nvPr>
                <p:ph sz="half" idx="1"/>
              </p:nvPr>
            </p:nvSpPr>
            <p:spPr>
              <a:xfrm>
                <a:off x="125835" y="1392572"/>
                <a:ext cx="6400799" cy="5465428"/>
              </a:xfrm>
              <a:blipFill>
                <a:blip r:embed="rId2"/>
                <a:stretch>
                  <a:fillRect l="-95" t="-223"/>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6B0A4AA1-03C0-AF60-3124-7604D3B9A273}"/>
              </a:ext>
            </a:extLst>
          </p:cNvPr>
          <p:cNvPicPr>
            <a:picLocks noChangeAspect="1"/>
          </p:cNvPicPr>
          <p:nvPr/>
        </p:nvPicPr>
        <p:blipFill>
          <a:blip r:embed="rId3"/>
          <a:stretch>
            <a:fillRect/>
          </a:stretch>
        </p:blipFill>
        <p:spPr>
          <a:xfrm>
            <a:off x="6415135" y="0"/>
            <a:ext cx="5390972" cy="6858000"/>
          </a:xfrm>
          <a:prstGeom prst="rect">
            <a:avLst/>
          </a:prstGeom>
        </p:spPr>
      </p:pic>
    </p:spTree>
    <p:extLst>
      <p:ext uri="{BB962C8B-B14F-4D97-AF65-F5344CB8AC3E}">
        <p14:creationId xmlns:p14="http://schemas.microsoft.com/office/powerpoint/2010/main" val="447398565"/>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29BA98-9132-66A7-7AA2-159734312C12}"/>
              </a:ext>
            </a:extLst>
          </p:cNvPr>
          <p:cNvSpPr>
            <a:spLocks noGrp="1"/>
          </p:cNvSpPr>
          <p:nvPr>
            <p:ph type="title"/>
          </p:nvPr>
        </p:nvSpPr>
        <p:spPr/>
        <p:txBody>
          <a:bodyPr/>
          <a:lstStyle/>
          <a:p>
            <a:r>
              <a:rPr lang="es-ES" dirty="0"/>
              <a:t>Canales iónicos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A80A37E-7FB6-3FC0-F146-245C80D16A8B}"/>
                  </a:ext>
                </a:extLst>
              </p:cNvPr>
              <p:cNvSpPr>
                <a:spLocks noGrp="1"/>
              </p:cNvSpPr>
              <p:nvPr>
                <p:ph sz="half" idx="1"/>
              </p:nvPr>
            </p:nvSpPr>
            <p:spPr/>
            <p:txBody>
              <a:bodyPr/>
              <a:lstStyle/>
              <a:p>
                <a:r>
                  <a:rPr lang="es-ES" b="1" dirty="0"/>
                  <a:t>Características Importantes</a:t>
                </a:r>
                <a:endParaRPr lang="es-ES" dirty="0"/>
              </a:p>
              <a:p>
                <a:pPr marL="342900" indent="-342900">
                  <a:buAutoNum type="arabicPeriod"/>
                </a:pPr>
                <a:r>
                  <a:rPr lang="es-ES" sz="1800" b="1" dirty="0"/>
                  <a:t>Cavidad/Canal Acuoso</a:t>
                </a:r>
                <a:br>
                  <a:rPr lang="es-ES" sz="1800" dirty="0"/>
                </a:br>
                <a:r>
                  <a:rPr lang="es-ES" sz="1800" b="1" dirty="0"/>
                  <a:t>No hay barrera energética</a:t>
                </a:r>
                <a:r>
                  <a:rPr lang="es-ES" sz="1800" dirty="0"/>
                  <a:t> para pasar de una fase acuosa (agua) a una membrana de baja constante dieléctrica.</a:t>
                </a:r>
              </a:p>
              <a:p>
                <a:pPr marL="342900" indent="-342900">
                  <a:buAutoNum type="arabicPeriod"/>
                </a:pPr>
                <a:r>
                  <a:rPr lang="es-ES" sz="1800" dirty="0"/>
                  <a:t>El </a:t>
                </a:r>
                <a14:m>
                  <m:oMath xmlns:m="http://schemas.openxmlformats.org/officeDocument/2006/math">
                    <m:r>
                      <a:rPr lang="es-ES" sz="1800" i="1" dirty="0" smtClean="0">
                        <a:latin typeface="Cambria Math" panose="02040503050406030204" pitchFamily="18" charset="0"/>
                      </a:rPr>
                      <m:t>𝐾</m:t>
                    </m:r>
                    <m:r>
                      <a:rPr lang="es-ES" sz="1800" i="1" dirty="0" smtClean="0">
                        <a:latin typeface="Cambria Math" panose="02040503050406030204" pitchFamily="18" charset="0"/>
                      </a:rPr>
                      <m:t>⁺</m:t>
                    </m:r>
                  </m:oMath>
                </a14:m>
                <a:r>
                  <a:rPr lang="es-ES" sz="1800" dirty="0"/>
                  <a:t> deshidratado se une a ocho átomos de oxígeno. Estos átomos provienen de grupos carbonilo (C=O del esqueleto) de aminoácidos en el filtro de selectividad.</a:t>
                </a:r>
              </a:p>
              <a:p>
                <a:pPr marL="342900" indent="-342900">
                  <a:buAutoNum type="arabicPeriod"/>
                </a:pPr>
                <a:r>
                  <a:rPr lang="es-ES" sz="1800" dirty="0"/>
                  <a:t>Múltiples iones pueden estar en la cavidad al mismo tiempo. Alta capacidad de transporte. (</a:t>
                </a:r>
                <a14:m>
                  <m:oMath xmlns:m="http://schemas.openxmlformats.org/officeDocument/2006/math">
                    <m:r>
                      <a:rPr lang="es-ES" sz="1800" i="1" dirty="0" smtClean="0">
                        <a:latin typeface="Cambria Math" panose="02040503050406030204" pitchFamily="18" charset="0"/>
                      </a:rPr>
                      <m:t>10⁸ </m:t>
                    </m:r>
                    <m:r>
                      <a:rPr lang="es-ES" sz="1800" i="1" dirty="0" smtClean="0">
                        <a:latin typeface="Cambria Math" panose="02040503050406030204" pitchFamily="18" charset="0"/>
                      </a:rPr>
                      <m:t>𝑖𝑜𝑛𝑒𝑠</m:t>
                    </m:r>
                    <m:r>
                      <a:rPr lang="es-ES" sz="1800" i="1" dirty="0" smtClean="0">
                        <a:latin typeface="Cambria Math" panose="02040503050406030204" pitchFamily="18" charset="0"/>
                      </a:rPr>
                      <m:t>/</m:t>
                    </m:r>
                    <m:r>
                      <a:rPr lang="es-ES" sz="1800" i="1" dirty="0" err="1" smtClean="0">
                        <a:latin typeface="Cambria Math" panose="02040503050406030204" pitchFamily="18" charset="0"/>
                      </a:rPr>
                      <m:t>𝑠</m:t>
                    </m:r>
                  </m:oMath>
                </a14:m>
                <a:r>
                  <a:rPr lang="es-ES" sz="1800" dirty="0"/>
                  <a:t>.)Transporte pasivo limitado por difusión de </a:t>
                </a:r>
                <a14:m>
                  <m:oMath xmlns:m="http://schemas.openxmlformats.org/officeDocument/2006/math">
                    <m:r>
                      <a:rPr lang="es-ES" sz="1800" i="1" dirty="0" smtClean="0">
                        <a:latin typeface="Cambria Math" panose="02040503050406030204" pitchFamily="18" charset="0"/>
                      </a:rPr>
                      <m:t>𝐾</m:t>
                    </m:r>
                    <m:r>
                      <a:rPr lang="es-ES" sz="1800" i="1" dirty="0" smtClean="0">
                        <a:latin typeface="Cambria Math" panose="02040503050406030204" pitchFamily="18" charset="0"/>
                      </a:rPr>
                      <m:t>⁺</m:t>
                    </m:r>
                  </m:oMath>
                </a14:m>
                <a:r>
                  <a:rPr lang="es-ES" sz="1800" dirty="0"/>
                  <a:t> mientras actúa como una pared de ladrillos para el </a:t>
                </a:r>
                <a14:m>
                  <m:oMath xmlns:m="http://schemas.openxmlformats.org/officeDocument/2006/math">
                    <m:r>
                      <a:rPr lang="es-ES" sz="1800" i="1" dirty="0" smtClean="0">
                        <a:latin typeface="Cambria Math" panose="02040503050406030204" pitchFamily="18" charset="0"/>
                      </a:rPr>
                      <m:t>𝑁𝑎</m:t>
                    </m:r>
                    <m:r>
                      <a:rPr lang="es-ES" sz="1800" i="1" dirty="0" smtClean="0">
                        <a:latin typeface="Cambria Math" panose="02040503050406030204" pitchFamily="18" charset="0"/>
                      </a:rPr>
                      <m:t>⁺</m:t>
                    </m:r>
                  </m:oMath>
                </a14:m>
                <a:r>
                  <a:rPr lang="es-ES" sz="1800" dirty="0"/>
                  <a:t>.</a:t>
                </a:r>
              </a:p>
            </p:txBody>
          </p:sp>
        </mc:Choice>
        <mc:Fallback xmlns="">
          <p:sp>
            <p:nvSpPr>
              <p:cNvPr id="3" name="Marcador de contenido 2">
                <a:extLst>
                  <a:ext uri="{FF2B5EF4-FFF2-40B4-BE49-F238E27FC236}">
                    <a16:creationId xmlns:a16="http://schemas.microsoft.com/office/drawing/2014/main" id="{0A80A37E-7FB6-3FC0-F146-245C80D16A8B}"/>
                  </a:ext>
                </a:extLst>
              </p:cNvPr>
              <p:cNvSpPr>
                <a:spLocks noGrp="1" noRot="1" noChangeAspect="1" noMove="1" noResize="1" noEditPoints="1" noAdjustHandles="1" noChangeArrowheads="1" noChangeShapeType="1" noTextEdit="1"/>
              </p:cNvSpPr>
              <p:nvPr>
                <p:ph sz="half" idx="1"/>
              </p:nvPr>
            </p:nvSpPr>
            <p:spPr>
              <a:blipFill>
                <a:blip r:embed="rId2"/>
                <a:stretch>
                  <a:fillRect l="-2118" t="-2381" r="-235"/>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6B0A4AA1-03C0-AF60-3124-7604D3B9A273}"/>
              </a:ext>
            </a:extLst>
          </p:cNvPr>
          <p:cNvPicPr>
            <a:picLocks noChangeAspect="1"/>
          </p:cNvPicPr>
          <p:nvPr/>
        </p:nvPicPr>
        <p:blipFill>
          <a:blip r:embed="rId3"/>
          <a:stretch>
            <a:fillRect/>
          </a:stretch>
        </p:blipFill>
        <p:spPr>
          <a:xfrm>
            <a:off x="6415135" y="0"/>
            <a:ext cx="5390972" cy="6858000"/>
          </a:xfrm>
          <a:prstGeom prst="rect">
            <a:avLst/>
          </a:prstGeom>
        </p:spPr>
      </p:pic>
    </p:spTree>
    <p:extLst>
      <p:ext uri="{BB962C8B-B14F-4D97-AF65-F5344CB8AC3E}">
        <p14:creationId xmlns:p14="http://schemas.microsoft.com/office/powerpoint/2010/main" val="2335698645"/>
      </p:ext>
    </p:extLst>
  </p:cSld>
  <p:clrMapOvr>
    <a:masterClrMapping/>
  </p:clrMapOvr>
  <p:transition spd="slow">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6DAC1-4365-342E-CB2C-DA29B34410C7}"/>
              </a:ext>
            </a:extLst>
          </p:cNvPr>
          <p:cNvSpPr>
            <a:spLocks noGrp="1"/>
          </p:cNvSpPr>
          <p:nvPr>
            <p:ph type="title"/>
          </p:nvPr>
        </p:nvSpPr>
        <p:spPr/>
        <p:txBody>
          <a:bodyPr/>
          <a:lstStyle/>
          <a:p>
            <a:r>
              <a:rPr lang="es-ES" dirty="0"/>
              <a:t>Canales iónicos</a:t>
            </a:r>
          </a:p>
        </p:txBody>
      </p:sp>
      <p:pic>
        <p:nvPicPr>
          <p:cNvPr id="12" name="Marcador de contenido 11">
            <a:extLst>
              <a:ext uri="{FF2B5EF4-FFF2-40B4-BE49-F238E27FC236}">
                <a16:creationId xmlns:a16="http://schemas.microsoft.com/office/drawing/2014/main" id="{65729DD1-B01F-5283-CDE6-A955D7565D14}"/>
              </a:ext>
            </a:extLst>
          </p:cNvPr>
          <p:cNvPicPr>
            <a:picLocks noGrp="1" noChangeAspect="1"/>
          </p:cNvPicPr>
          <p:nvPr>
            <p:ph sz="half" idx="1"/>
          </p:nvPr>
        </p:nvPicPr>
        <p:blipFill>
          <a:blip r:embed="rId2"/>
          <a:stretch>
            <a:fillRect/>
          </a:stretch>
        </p:blipFill>
        <p:spPr>
          <a:xfrm>
            <a:off x="838200" y="2792505"/>
            <a:ext cx="5181600" cy="2417577"/>
          </a:xfrm>
        </p:spPr>
      </p:pic>
      <p:pic>
        <p:nvPicPr>
          <p:cNvPr id="10" name="Marcador de contenido 9">
            <a:extLst>
              <a:ext uri="{FF2B5EF4-FFF2-40B4-BE49-F238E27FC236}">
                <a16:creationId xmlns:a16="http://schemas.microsoft.com/office/drawing/2014/main" id="{2552D2A4-DE35-F6E3-3B12-3C589FA63641}"/>
              </a:ext>
            </a:extLst>
          </p:cNvPr>
          <p:cNvPicPr>
            <a:picLocks noGrp="1" noChangeAspect="1"/>
          </p:cNvPicPr>
          <p:nvPr>
            <p:ph sz="half" idx="2"/>
          </p:nvPr>
        </p:nvPicPr>
        <p:blipFill>
          <a:blip r:embed="rId3"/>
          <a:stretch>
            <a:fillRect/>
          </a:stretch>
        </p:blipFill>
        <p:spPr>
          <a:xfrm>
            <a:off x="6172200" y="2086355"/>
            <a:ext cx="5181600" cy="3829878"/>
          </a:xfrm>
        </p:spPr>
      </p:pic>
      <p:sp>
        <p:nvSpPr>
          <p:cNvPr id="13" name="CuadroTexto 12">
            <a:extLst>
              <a:ext uri="{FF2B5EF4-FFF2-40B4-BE49-F238E27FC236}">
                <a16:creationId xmlns:a16="http://schemas.microsoft.com/office/drawing/2014/main" id="{C5D8543D-C1FC-339C-F3A1-7B26611B9FA6}"/>
              </a:ext>
            </a:extLst>
          </p:cNvPr>
          <p:cNvSpPr txBox="1"/>
          <p:nvPr/>
        </p:nvSpPr>
        <p:spPr>
          <a:xfrm>
            <a:off x="945224" y="6213987"/>
            <a:ext cx="10453952" cy="369332"/>
          </a:xfrm>
          <a:prstGeom prst="rect">
            <a:avLst/>
          </a:prstGeom>
          <a:noFill/>
        </p:spPr>
        <p:txBody>
          <a:bodyPr wrap="none" rtlCol="0">
            <a:spAutoFit/>
          </a:bodyPr>
          <a:lstStyle/>
          <a:p>
            <a:r>
              <a:rPr lang="es-ES" dirty="0"/>
              <a:t>La reestructuración de las concentraciones internas puede gastar hasta el 60% del ATP de una neurona.</a:t>
            </a:r>
          </a:p>
        </p:txBody>
      </p:sp>
    </p:spTree>
    <p:extLst>
      <p:ext uri="{BB962C8B-B14F-4D97-AF65-F5344CB8AC3E}">
        <p14:creationId xmlns:p14="http://schemas.microsoft.com/office/powerpoint/2010/main" val="2912526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B93EBB-C84F-BE4D-C7C7-CB1237921DDE}"/>
              </a:ext>
            </a:extLst>
          </p:cNvPr>
          <p:cNvSpPr>
            <a:spLocks noGrp="1"/>
          </p:cNvSpPr>
          <p:nvPr>
            <p:ph type="title"/>
          </p:nvPr>
        </p:nvSpPr>
        <p:spPr/>
        <p:txBody>
          <a:bodyPr/>
          <a:lstStyle/>
          <a:p>
            <a:r>
              <a:rPr lang="es-ES" dirty="0"/>
              <a:t>ARN</a:t>
            </a:r>
          </a:p>
        </p:txBody>
      </p:sp>
      <p:sp>
        <p:nvSpPr>
          <p:cNvPr id="3" name="Marcador de contenido 2">
            <a:extLst>
              <a:ext uri="{FF2B5EF4-FFF2-40B4-BE49-F238E27FC236}">
                <a16:creationId xmlns:a16="http://schemas.microsoft.com/office/drawing/2014/main" id="{0A556B87-3B58-5C84-D565-7F582D13C7F4}"/>
              </a:ext>
            </a:extLst>
          </p:cNvPr>
          <p:cNvSpPr>
            <a:spLocks noGrp="1"/>
          </p:cNvSpPr>
          <p:nvPr>
            <p:ph sz="half" idx="1"/>
          </p:nvPr>
        </p:nvSpPr>
        <p:spPr/>
        <p:txBody>
          <a:bodyPr/>
          <a:lstStyle/>
          <a:p>
            <a:r>
              <a:rPr lang="es-ES" dirty="0"/>
              <a:t>Os he mentido, hay 21 aminoácidos.</a:t>
            </a:r>
          </a:p>
          <a:p>
            <a:r>
              <a:rPr lang="es-ES" dirty="0"/>
              <a:t>Falta la </a:t>
            </a:r>
            <a:r>
              <a:rPr lang="es-ES" dirty="0" err="1"/>
              <a:t>selenocisteina</a:t>
            </a:r>
            <a:r>
              <a:rPr lang="es-ES" dirty="0"/>
              <a:t>, contiene selenio (Se) y es muy raro, aunque en algunas proteínas aparece.</a:t>
            </a:r>
          </a:p>
        </p:txBody>
      </p:sp>
      <p:sp>
        <p:nvSpPr>
          <p:cNvPr id="4" name="Marcador de contenido 3">
            <a:extLst>
              <a:ext uri="{FF2B5EF4-FFF2-40B4-BE49-F238E27FC236}">
                <a16:creationId xmlns:a16="http://schemas.microsoft.com/office/drawing/2014/main" id="{671BD063-D9A0-7D56-3BC3-C4F2550225DA}"/>
              </a:ext>
            </a:extLst>
          </p:cNvPr>
          <p:cNvSpPr>
            <a:spLocks noGrp="1"/>
          </p:cNvSpPr>
          <p:nvPr>
            <p:ph sz="half" idx="2"/>
          </p:nvPr>
        </p:nvSpPr>
        <p:spPr/>
        <p:txBody>
          <a:bodyPr/>
          <a:lstStyle/>
          <a:p>
            <a:endParaRPr lang="es-ES"/>
          </a:p>
        </p:txBody>
      </p:sp>
      <p:pic>
        <p:nvPicPr>
          <p:cNvPr id="6" name="Imagen 5">
            <a:extLst>
              <a:ext uri="{FF2B5EF4-FFF2-40B4-BE49-F238E27FC236}">
                <a16:creationId xmlns:a16="http://schemas.microsoft.com/office/drawing/2014/main" id="{0A6471C2-78FE-8F37-C5B6-9E1E4DD4C55D}"/>
              </a:ext>
            </a:extLst>
          </p:cNvPr>
          <p:cNvPicPr>
            <a:picLocks noChangeAspect="1"/>
          </p:cNvPicPr>
          <p:nvPr/>
        </p:nvPicPr>
        <p:blipFill>
          <a:blip r:embed="rId2"/>
          <a:stretch>
            <a:fillRect/>
          </a:stretch>
        </p:blipFill>
        <p:spPr>
          <a:xfrm>
            <a:off x="6549662" y="0"/>
            <a:ext cx="5625862" cy="6858000"/>
          </a:xfrm>
          <a:prstGeom prst="rect">
            <a:avLst/>
          </a:prstGeom>
        </p:spPr>
      </p:pic>
    </p:spTree>
    <p:extLst>
      <p:ext uri="{BB962C8B-B14F-4D97-AF65-F5344CB8AC3E}">
        <p14:creationId xmlns:p14="http://schemas.microsoft.com/office/powerpoint/2010/main" val="133318173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9C012C-D9BE-A382-8A77-52785A4CAE9C}"/>
              </a:ext>
            </a:extLst>
          </p:cNvPr>
          <p:cNvSpPr>
            <a:spLocks noGrp="1"/>
          </p:cNvSpPr>
          <p:nvPr>
            <p:ph type="title"/>
          </p:nvPr>
        </p:nvSpPr>
        <p:spPr/>
        <p:txBody>
          <a:bodyPr/>
          <a:lstStyle/>
          <a:p>
            <a:r>
              <a:rPr lang="es-ES" dirty="0"/>
              <a:t>Proteínas</a:t>
            </a:r>
          </a:p>
        </p:txBody>
      </p:sp>
      <p:sp>
        <p:nvSpPr>
          <p:cNvPr id="3" name="Marcador de contenido 2">
            <a:extLst>
              <a:ext uri="{FF2B5EF4-FFF2-40B4-BE49-F238E27FC236}">
                <a16:creationId xmlns:a16="http://schemas.microsoft.com/office/drawing/2014/main" id="{92642118-5194-8A65-6577-90BCDD4FF9A7}"/>
              </a:ext>
            </a:extLst>
          </p:cNvPr>
          <p:cNvSpPr>
            <a:spLocks noGrp="1"/>
          </p:cNvSpPr>
          <p:nvPr>
            <p:ph sz="half" idx="1"/>
          </p:nvPr>
        </p:nvSpPr>
        <p:spPr/>
        <p:txBody>
          <a:bodyPr>
            <a:normAutofit/>
          </a:bodyPr>
          <a:lstStyle/>
          <a:p>
            <a:r>
              <a:rPr lang="es-ES" dirty="0"/>
              <a:t>Estructura proteica:</a:t>
            </a:r>
          </a:p>
          <a:p>
            <a:endParaRPr lang="es-ES" dirty="0"/>
          </a:p>
          <a:p>
            <a:r>
              <a:rPr lang="es-ES" sz="1800" dirty="0"/>
              <a:t>Estructura primaria</a:t>
            </a:r>
          </a:p>
          <a:p>
            <a:endParaRPr lang="es-ES" sz="1800" dirty="0"/>
          </a:p>
          <a:p>
            <a:r>
              <a:rPr lang="es-ES" sz="1800" dirty="0"/>
              <a:t>Estructura secundaria</a:t>
            </a:r>
          </a:p>
          <a:p>
            <a:endParaRPr lang="es-ES" sz="1800" dirty="0"/>
          </a:p>
          <a:p>
            <a:r>
              <a:rPr lang="es-ES" sz="1800" dirty="0"/>
              <a:t>Estructura terciaria</a:t>
            </a:r>
          </a:p>
          <a:p>
            <a:endParaRPr lang="es-ES" sz="1800" dirty="0"/>
          </a:p>
          <a:p>
            <a:r>
              <a:rPr lang="es-ES" sz="1800" dirty="0"/>
              <a:t>Estructura cuaternaria</a:t>
            </a:r>
          </a:p>
        </p:txBody>
      </p:sp>
      <p:pic>
        <p:nvPicPr>
          <p:cNvPr id="6" name="Marcador de contenido 5" descr="Diagrama&#10;&#10;Descripción generada automáticamente">
            <a:extLst>
              <a:ext uri="{FF2B5EF4-FFF2-40B4-BE49-F238E27FC236}">
                <a16:creationId xmlns:a16="http://schemas.microsoft.com/office/drawing/2014/main" id="{FE00306B-24F0-C85C-599A-41F347FAC42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2012950"/>
            <a:ext cx="5962049" cy="3976687"/>
          </a:xfrm>
        </p:spPr>
      </p:pic>
    </p:spTree>
    <p:extLst>
      <p:ext uri="{BB962C8B-B14F-4D97-AF65-F5344CB8AC3E}">
        <p14:creationId xmlns:p14="http://schemas.microsoft.com/office/powerpoint/2010/main" val="3090073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98997-CF78-51BD-4CE9-4EB9DD783191}"/>
              </a:ext>
            </a:extLst>
          </p:cNvPr>
          <p:cNvSpPr>
            <a:spLocks noGrp="1"/>
          </p:cNvSpPr>
          <p:nvPr>
            <p:ph type="title"/>
          </p:nvPr>
        </p:nvSpPr>
        <p:spPr/>
        <p:txBody>
          <a:bodyPr/>
          <a:lstStyle/>
          <a:p>
            <a:r>
              <a:rPr lang="es-ES" dirty="0"/>
              <a:t>Proteínas</a:t>
            </a:r>
          </a:p>
        </p:txBody>
      </p:sp>
      <p:sp>
        <p:nvSpPr>
          <p:cNvPr id="3" name="Marcador de contenido 2">
            <a:extLst>
              <a:ext uri="{FF2B5EF4-FFF2-40B4-BE49-F238E27FC236}">
                <a16:creationId xmlns:a16="http://schemas.microsoft.com/office/drawing/2014/main" id="{9249FD9A-B330-5EBF-4971-5B771EBB0AA2}"/>
              </a:ext>
            </a:extLst>
          </p:cNvPr>
          <p:cNvSpPr>
            <a:spLocks noGrp="1"/>
          </p:cNvSpPr>
          <p:nvPr>
            <p:ph sz="half" idx="1"/>
          </p:nvPr>
        </p:nvSpPr>
        <p:spPr/>
        <p:txBody>
          <a:bodyPr/>
          <a:lstStyle/>
          <a:p>
            <a:r>
              <a:rPr lang="es-ES" dirty="0"/>
              <a:t>Estructura Primaria</a:t>
            </a:r>
          </a:p>
          <a:p>
            <a:endParaRPr lang="es-ES" dirty="0"/>
          </a:p>
          <a:p>
            <a:pPr marL="0" indent="0">
              <a:buNone/>
            </a:pPr>
            <a:r>
              <a:rPr lang="es-ES" dirty="0"/>
              <a:t>Se considera la estructura primaria a la secuencia de aminoácidos que forman la proteína.</a:t>
            </a:r>
          </a:p>
        </p:txBody>
      </p:sp>
      <p:pic>
        <p:nvPicPr>
          <p:cNvPr id="6" name="Marcador de contenido 5" descr="Imagen que contiene Diagrama&#10;&#10;Descripción generada automáticamente">
            <a:extLst>
              <a:ext uri="{FF2B5EF4-FFF2-40B4-BE49-F238E27FC236}">
                <a16:creationId xmlns:a16="http://schemas.microsoft.com/office/drawing/2014/main" id="{9C53214A-5986-600D-42F7-24BCEC3C981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73873" y="2165945"/>
            <a:ext cx="6360014" cy="3898820"/>
          </a:xfrm>
        </p:spPr>
      </p:pic>
    </p:spTree>
    <p:extLst>
      <p:ext uri="{BB962C8B-B14F-4D97-AF65-F5344CB8AC3E}">
        <p14:creationId xmlns:p14="http://schemas.microsoft.com/office/powerpoint/2010/main" val="293297214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98997-CF78-51BD-4CE9-4EB9DD783191}"/>
              </a:ext>
            </a:extLst>
          </p:cNvPr>
          <p:cNvSpPr>
            <a:spLocks noGrp="1"/>
          </p:cNvSpPr>
          <p:nvPr>
            <p:ph type="title"/>
          </p:nvPr>
        </p:nvSpPr>
        <p:spPr/>
        <p:txBody>
          <a:bodyPr/>
          <a:lstStyle/>
          <a:p>
            <a:r>
              <a:rPr lang="es-ES" dirty="0"/>
              <a:t>Proteínas</a:t>
            </a:r>
          </a:p>
        </p:txBody>
      </p:sp>
      <p:sp>
        <p:nvSpPr>
          <p:cNvPr id="3" name="Marcador de contenido 2">
            <a:extLst>
              <a:ext uri="{FF2B5EF4-FFF2-40B4-BE49-F238E27FC236}">
                <a16:creationId xmlns:a16="http://schemas.microsoft.com/office/drawing/2014/main" id="{9249FD9A-B330-5EBF-4971-5B771EBB0AA2}"/>
              </a:ext>
            </a:extLst>
          </p:cNvPr>
          <p:cNvSpPr>
            <a:spLocks noGrp="1"/>
          </p:cNvSpPr>
          <p:nvPr>
            <p:ph sz="half" idx="1"/>
          </p:nvPr>
        </p:nvSpPr>
        <p:spPr>
          <a:xfrm>
            <a:off x="838200" y="1825625"/>
            <a:ext cx="6271054" cy="5110634"/>
          </a:xfrm>
        </p:spPr>
        <p:txBody>
          <a:bodyPr>
            <a:normAutofit lnSpcReduction="10000"/>
          </a:bodyPr>
          <a:lstStyle/>
          <a:p>
            <a:r>
              <a:rPr lang="es-ES" dirty="0"/>
              <a:t>Estructura Secundaria</a:t>
            </a:r>
          </a:p>
          <a:p>
            <a:r>
              <a:rPr lang="es-ES" sz="1800" dirty="0"/>
              <a:t>Es la </a:t>
            </a:r>
            <a:r>
              <a:rPr lang="es-ES" sz="1800" b="1" dirty="0"/>
              <a:t>organización local de segmentos de la cadena polipeptídica</a:t>
            </a:r>
            <a:r>
              <a:rPr lang="es-ES" sz="1800" dirty="0"/>
              <a:t> en estructuras repetitivas, estabilizadas por enlaces de hidrógeno.</a:t>
            </a:r>
          </a:p>
          <a:p>
            <a:pPr marL="342900" lvl="0" indent="-342900">
              <a:lnSpc>
                <a:spcPct val="107000"/>
              </a:lnSpc>
              <a:spcAft>
                <a:spcPts val="800"/>
              </a:spcAft>
              <a:buFont typeface="Symbol" panose="05050102010706020507" pitchFamily="18" charset="2"/>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dos formas más comunes de estructuras secundarias son:</a:t>
            </a:r>
          </a:p>
          <a:p>
            <a:pPr marL="342900" lvl="0" indent="-342900">
              <a:lnSpc>
                <a:spcPct val="107000"/>
              </a:lnSpc>
              <a:spcAft>
                <a:spcPts val="800"/>
              </a:spcAft>
              <a:buSzPts val="1000"/>
              <a:buFont typeface="Symbol" panose="05050102010706020507" pitchFamily="18" charset="2"/>
              <a:buChar char=""/>
              <a:tabLst>
                <a:tab pos="457200" algn="l"/>
              </a:tabLs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Hélice alfa (α)</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La cadena polipeptídica se enrolla en una hélice en sentido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dextrogiro</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con enlaces de hidrógeno entre cada cuarto aminoácido que estabilizan la estructura.</a:t>
            </a:r>
          </a:p>
          <a:p>
            <a:pPr marL="342900" lvl="0" indent="-342900">
              <a:lnSpc>
                <a:spcPct val="107000"/>
              </a:lnSpc>
              <a:spcAft>
                <a:spcPts val="800"/>
              </a:spcAft>
              <a:buSzPts val="1000"/>
              <a:buFont typeface="Symbol" panose="05050102010706020507" pitchFamily="18" charset="2"/>
              <a:buChar char=""/>
              <a:tabLst>
                <a:tab pos="457200" algn="l"/>
              </a:tabLs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Lámina beta (β)</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Las cadenas polipeptídicas se disponen en filas paralelas o antiparalelas, formando una lámina plegada estabilizada por enlaces de hidrógeno entre cadenas adyacentes.</a:t>
            </a:r>
          </a:p>
          <a:p>
            <a:pPr marL="342900" lvl="0" indent="-342900">
              <a:lnSpc>
                <a:spcPct val="107000"/>
              </a:lnSpc>
              <a:spcAft>
                <a:spcPts val="800"/>
              </a:spcAft>
              <a:buSzPts val="1000"/>
              <a:buFont typeface="Symbol" panose="05050102010706020507" pitchFamily="18" charset="2"/>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Estas estructuras contribuyen a la estabilidad de la proteína y forman la base para su plegamiento en estructuras superiores.</a:t>
            </a:r>
          </a:p>
          <a:p>
            <a:endParaRPr lang="es-ES" sz="1800" dirty="0"/>
          </a:p>
        </p:txBody>
      </p:sp>
      <p:pic>
        <p:nvPicPr>
          <p:cNvPr id="11" name="Marcador de contenido 10">
            <a:extLst>
              <a:ext uri="{FF2B5EF4-FFF2-40B4-BE49-F238E27FC236}">
                <a16:creationId xmlns:a16="http://schemas.microsoft.com/office/drawing/2014/main" id="{9E7900EB-7A1B-43A3-EE33-69E78FA45023}"/>
              </a:ext>
            </a:extLst>
          </p:cNvPr>
          <p:cNvPicPr>
            <a:picLocks noGrp="1" noChangeAspect="1"/>
          </p:cNvPicPr>
          <p:nvPr>
            <p:ph sz="half" idx="2"/>
          </p:nvPr>
        </p:nvPicPr>
        <p:blipFill>
          <a:blip r:embed="rId2"/>
          <a:stretch>
            <a:fillRect/>
          </a:stretch>
        </p:blipFill>
        <p:spPr>
          <a:xfrm>
            <a:off x="7004624" y="1825625"/>
            <a:ext cx="4573013" cy="4547394"/>
          </a:xfrm>
        </p:spPr>
      </p:pic>
    </p:spTree>
    <p:extLst>
      <p:ext uri="{BB962C8B-B14F-4D97-AF65-F5344CB8AC3E}">
        <p14:creationId xmlns:p14="http://schemas.microsoft.com/office/powerpoint/2010/main" val="19598401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3E5A97-5CA0-2677-22A4-CE895187FFED}"/>
              </a:ext>
            </a:extLst>
          </p:cNvPr>
          <p:cNvSpPr>
            <a:spLocks noGrp="1"/>
          </p:cNvSpPr>
          <p:nvPr>
            <p:ph type="title"/>
          </p:nvPr>
        </p:nvSpPr>
        <p:spPr/>
        <p:txBody>
          <a:bodyPr/>
          <a:lstStyle/>
          <a:p>
            <a:r>
              <a:rPr lang="es-ES" dirty="0"/>
              <a:t>Ácido </a:t>
            </a:r>
            <a:r>
              <a:rPr lang="es-ES" dirty="0" err="1"/>
              <a:t>DesoxiRiboNucleico</a:t>
            </a:r>
            <a:endParaRPr lang="es-ES" dirty="0"/>
          </a:p>
        </p:txBody>
      </p:sp>
      <p:pic>
        <p:nvPicPr>
          <p:cNvPr id="5" name="Marcador de contenido 4" descr="Diagrama&#10;&#10;Descripción generada automáticamente con confianza baja">
            <a:extLst>
              <a:ext uri="{FF2B5EF4-FFF2-40B4-BE49-F238E27FC236}">
                <a16:creationId xmlns:a16="http://schemas.microsoft.com/office/drawing/2014/main" id="{9CC077CE-C3E2-3F9F-B6CA-E00877D817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5808137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98997-CF78-51BD-4CE9-4EB9DD783191}"/>
              </a:ext>
            </a:extLst>
          </p:cNvPr>
          <p:cNvSpPr>
            <a:spLocks noGrp="1"/>
          </p:cNvSpPr>
          <p:nvPr>
            <p:ph type="title"/>
          </p:nvPr>
        </p:nvSpPr>
        <p:spPr/>
        <p:txBody>
          <a:bodyPr/>
          <a:lstStyle/>
          <a:p>
            <a:r>
              <a:rPr lang="es-ES" dirty="0"/>
              <a:t>Proteínas</a:t>
            </a:r>
          </a:p>
        </p:txBody>
      </p:sp>
      <p:sp>
        <p:nvSpPr>
          <p:cNvPr id="3" name="Marcador de contenido 2">
            <a:extLst>
              <a:ext uri="{FF2B5EF4-FFF2-40B4-BE49-F238E27FC236}">
                <a16:creationId xmlns:a16="http://schemas.microsoft.com/office/drawing/2014/main" id="{9249FD9A-B330-5EBF-4971-5B771EBB0AA2}"/>
              </a:ext>
            </a:extLst>
          </p:cNvPr>
          <p:cNvSpPr>
            <a:spLocks noGrp="1"/>
          </p:cNvSpPr>
          <p:nvPr>
            <p:ph sz="half" idx="1"/>
          </p:nvPr>
        </p:nvSpPr>
        <p:spPr>
          <a:xfrm>
            <a:off x="838199" y="1825625"/>
            <a:ext cx="5521411" cy="5032375"/>
          </a:xfrm>
        </p:spPr>
        <p:txBody>
          <a:bodyPr>
            <a:normAutofit fontScale="85000" lnSpcReduction="20000"/>
          </a:bodyPr>
          <a:lstStyle/>
          <a:p>
            <a:r>
              <a:rPr lang="es-ES" sz="3300" dirty="0"/>
              <a:t>Estructura Terciaria</a:t>
            </a:r>
          </a:p>
          <a:p>
            <a:pPr>
              <a:lnSpc>
                <a:spcPct val="107000"/>
              </a:lnSpc>
              <a:spcAft>
                <a:spcPts val="800"/>
              </a:spcAft>
            </a:pPr>
            <a:r>
              <a:rPr lang="es-ES" sz="2100" kern="100" dirty="0">
                <a:effectLst/>
                <a:latin typeface="Calibri" panose="020F0502020204030204" pitchFamily="34" charset="0"/>
                <a:ea typeface="Calibri" panose="020F0502020204030204" pitchFamily="34" charset="0"/>
                <a:cs typeface="Times New Roman" panose="02020603050405020304" pitchFamily="18" charset="0"/>
              </a:rPr>
              <a:t>Es la </a:t>
            </a:r>
            <a:r>
              <a:rPr lang="es-ES" sz="2100" b="1" kern="100" dirty="0">
                <a:effectLst/>
                <a:latin typeface="Calibri" panose="020F0502020204030204" pitchFamily="34" charset="0"/>
                <a:ea typeface="Calibri" panose="020F0502020204030204" pitchFamily="34" charset="0"/>
                <a:cs typeface="Times New Roman" panose="02020603050405020304" pitchFamily="18" charset="0"/>
              </a:rPr>
              <a:t>configuración tridimensional completa de la cadena polipeptídica</a:t>
            </a:r>
            <a:r>
              <a:rPr lang="es-ES" sz="2100" kern="100" dirty="0">
                <a:effectLst/>
                <a:latin typeface="Calibri" panose="020F0502020204030204" pitchFamily="34" charset="0"/>
                <a:ea typeface="Calibri" panose="020F0502020204030204" pitchFamily="34" charset="0"/>
                <a:cs typeface="Times New Roman" panose="02020603050405020304" pitchFamily="18" charset="0"/>
              </a:rPr>
              <a:t> y surge de las interacciones entre las cadenas laterales (grupos R) de los aminoácidos.</a:t>
            </a:r>
          </a:p>
          <a:p>
            <a:pPr>
              <a:lnSpc>
                <a:spcPct val="107000"/>
              </a:lnSpc>
              <a:spcAft>
                <a:spcPts val="800"/>
              </a:spcAft>
            </a:pPr>
            <a:r>
              <a:rPr lang="es-ES" sz="2100" kern="100" dirty="0">
                <a:effectLst/>
                <a:latin typeface="Calibri" panose="020F0502020204030204" pitchFamily="34" charset="0"/>
                <a:ea typeface="Calibri" panose="020F0502020204030204" pitchFamily="34" charset="0"/>
                <a:cs typeface="Times New Roman" panose="02020603050405020304" pitchFamily="18" charset="0"/>
              </a:rPr>
              <a:t>Este plegamiento tridimensional está estabilizado por diferentes tipos de interacciones, como:</a:t>
            </a:r>
          </a:p>
          <a:p>
            <a:pPr marL="342900" lvl="0" indent="-342900">
              <a:lnSpc>
                <a:spcPct val="107000"/>
              </a:lnSpc>
              <a:spcAft>
                <a:spcPts val="800"/>
              </a:spcAft>
              <a:buSzPts val="1000"/>
              <a:buFont typeface="Symbol" panose="05050102010706020507" pitchFamily="18" charset="2"/>
              <a:buChar char=""/>
              <a:tabLst>
                <a:tab pos="457200" algn="l"/>
              </a:tabLst>
            </a:pPr>
            <a:r>
              <a:rPr lang="es-ES" sz="2100" b="1" kern="100" dirty="0">
                <a:effectLst/>
                <a:latin typeface="Calibri" panose="020F0502020204030204" pitchFamily="34" charset="0"/>
                <a:ea typeface="Calibri" panose="020F0502020204030204" pitchFamily="34" charset="0"/>
                <a:cs typeface="Times New Roman" panose="02020603050405020304" pitchFamily="18" charset="0"/>
              </a:rPr>
              <a:t>Enlaces de hidrógeno</a:t>
            </a:r>
            <a:endParaRPr lang="es-ES" sz="2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2100" b="1" kern="100" dirty="0">
                <a:effectLst/>
                <a:latin typeface="Calibri" panose="020F0502020204030204" pitchFamily="34" charset="0"/>
                <a:ea typeface="Calibri" panose="020F0502020204030204" pitchFamily="34" charset="0"/>
                <a:cs typeface="Times New Roman" panose="02020603050405020304" pitchFamily="18" charset="0"/>
              </a:rPr>
              <a:t>Interacciones hidrofóbicas</a:t>
            </a:r>
            <a:endParaRPr lang="es-ES" sz="2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2100" b="1" kern="100" dirty="0">
                <a:effectLst/>
                <a:latin typeface="Calibri" panose="020F0502020204030204" pitchFamily="34" charset="0"/>
                <a:ea typeface="Calibri" panose="020F0502020204030204" pitchFamily="34" charset="0"/>
                <a:cs typeface="Times New Roman" panose="02020603050405020304" pitchFamily="18" charset="0"/>
              </a:rPr>
              <a:t>Puentes disulfuro</a:t>
            </a:r>
            <a:r>
              <a:rPr lang="es-ES" sz="2100" kern="100" dirty="0">
                <a:effectLst/>
                <a:latin typeface="Calibri" panose="020F0502020204030204" pitchFamily="34" charset="0"/>
                <a:ea typeface="Calibri" panose="020F0502020204030204" pitchFamily="34" charset="0"/>
                <a:cs typeface="Times New Roman" panose="02020603050405020304" pitchFamily="18" charset="0"/>
              </a:rPr>
              <a:t> (enlaces covalentes entre cisteínas)</a:t>
            </a:r>
          </a:p>
          <a:p>
            <a:pPr marL="342900" lvl="0" indent="-342900">
              <a:lnSpc>
                <a:spcPct val="107000"/>
              </a:lnSpc>
              <a:spcAft>
                <a:spcPts val="800"/>
              </a:spcAft>
              <a:buSzPts val="1000"/>
              <a:buFont typeface="Symbol" panose="05050102010706020507" pitchFamily="18" charset="2"/>
              <a:buChar char=""/>
              <a:tabLst>
                <a:tab pos="457200" algn="l"/>
              </a:tabLst>
            </a:pPr>
            <a:r>
              <a:rPr lang="es-ES" sz="2100" b="1" kern="100" dirty="0">
                <a:effectLst/>
                <a:latin typeface="Calibri" panose="020F0502020204030204" pitchFamily="34" charset="0"/>
                <a:ea typeface="Calibri" panose="020F0502020204030204" pitchFamily="34" charset="0"/>
                <a:cs typeface="Times New Roman" panose="02020603050405020304" pitchFamily="18" charset="0"/>
              </a:rPr>
              <a:t>Interacciones iónicas</a:t>
            </a:r>
            <a:endParaRPr lang="es-ES" sz="2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2100" kern="100" dirty="0">
                <a:effectLst/>
                <a:latin typeface="Calibri" panose="020F0502020204030204" pitchFamily="34" charset="0"/>
                <a:ea typeface="Calibri" panose="020F0502020204030204" pitchFamily="34" charset="0"/>
                <a:cs typeface="Times New Roman" panose="02020603050405020304" pitchFamily="18" charset="0"/>
              </a:rPr>
              <a:t>La estructura terciaria es crítica para la </a:t>
            </a:r>
            <a:r>
              <a:rPr lang="es-ES" sz="2100" b="1" kern="100" dirty="0">
                <a:effectLst/>
                <a:latin typeface="Calibri" panose="020F0502020204030204" pitchFamily="34" charset="0"/>
                <a:ea typeface="Calibri" panose="020F0502020204030204" pitchFamily="34" charset="0"/>
                <a:cs typeface="Times New Roman" panose="02020603050405020304" pitchFamily="18" charset="0"/>
              </a:rPr>
              <a:t>función biológica</a:t>
            </a:r>
            <a:r>
              <a:rPr lang="es-ES" sz="2100" kern="100" dirty="0">
                <a:effectLst/>
                <a:latin typeface="Calibri" panose="020F0502020204030204" pitchFamily="34" charset="0"/>
                <a:ea typeface="Calibri" panose="020F0502020204030204" pitchFamily="34" charset="0"/>
                <a:cs typeface="Times New Roman" panose="02020603050405020304" pitchFamily="18" charset="0"/>
              </a:rPr>
              <a:t> de la proteína, ya que le permite adoptar una forma específica necesaria para interactuar con otras moléculas.</a:t>
            </a:r>
          </a:p>
        </p:txBody>
      </p:sp>
      <p:pic>
        <p:nvPicPr>
          <p:cNvPr id="8" name="Marcador de contenido 7">
            <a:extLst>
              <a:ext uri="{FF2B5EF4-FFF2-40B4-BE49-F238E27FC236}">
                <a16:creationId xmlns:a16="http://schemas.microsoft.com/office/drawing/2014/main" id="{F2770006-EB1F-06CA-6CC3-4BD3BD3999DC}"/>
              </a:ext>
            </a:extLst>
          </p:cNvPr>
          <p:cNvPicPr>
            <a:picLocks noGrp="1" noChangeAspect="1"/>
          </p:cNvPicPr>
          <p:nvPr>
            <p:ph sz="half" idx="2"/>
          </p:nvPr>
        </p:nvPicPr>
        <p:blipFill>
          <a:blip r:embed="rId2"/>
          <a:stretch>
            <a:fillRect/>
          </a:stretch>
        </p:blipFill>
        <p:spPr>
          <a:xfrm>
            <a:off x="6172200" y="2238226"/>
            <a:ext cx="5181600" cy="3526136"/>
          </a:xfrm>
        </p:spPr>
      </p:pic>
    </p:spTree>
    <p:extLst>
      <p:ext uri="{BB962C8B-B14F-4D97-AF65-F5344CB8AC3E}">
        <p14:creationId xmlns:p14="http://schemas.microsoft.com/office/powerpoint/2010/main" val="166419920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98997-CF78-51BD-4CE9-4EB9DD783191}"/>
              </a:ext>
            </a:extLst>
          </p:cNvPr>
          <p:cNvSpPr>
            <a:spLocks noGrp="1"/>
          </p:cNvSpPr>
          <p:nvPr>
            <p:ph type="title"/>
          </p:nvPr>
        </p:nvSpPr>
        <p:spPr/>
        <p:txBody>
          <a:bodyPr/>
          <a:lstStyle/>
          <a:p>
            <a:r>
              <a:rPr lang="es-ES" dirty="0"/>
              <a:t>Proteínas</a:t>
            </a:r>
          </a:p>
        </p:txBody>
      </p:sp>
      <p:sp>
        <p:nvSpPr>
          <p:cNvPr id="3" name="Marcador de contenido 2">
            <a:extLst>
              <a:ext uri="{FF2B5EF4-FFF2-40B4-BE49-F238E27FC236}">
                <a16:creationId xmlns:a16="http://schemas.microsoft.com/office/drawing/2014/main" id="{9249FD9A-B330-5EBF-4971-5B771EBB0AA2}"/>
              </a:ext>
            </a:extLst>
          </p:cNvPr>
          <p:cNvSpPr>
            <a:spLocks noGrp="1"/>
          </p:cNvSpPr>
          <p:nvPr>
            <p:ph sz="half" idx="1"/>
          </p:nvPr>
        </p:nvSpPr>
        <p:spPr>
          <a:xfrm>
            <a:off x="838199" y="1825625"/>
            <a:ext cx="5817974" cy="5032375"/>
          </a:xfrm>
        </p:spPr>
        <p:txBody>
          <a:bodyPr>
            <a:normAutofit lnSpcReduction="10000"/>
          </a:bodyPr>
          <a:lstStyle/>
          <a:p>
            <a:r>
              <a:rPr lang="es-ES" sz="3300" dirty="0"/>
              <a:t>Estructura Cuaternaria</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Se da en proteínas que están formadas por </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más de una cadena polipeptídica</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o subunidad.</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 la disposición de varias subunidades proteicas (cada una con su propia estructura terciaria) en un complejo funcional.</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subunidades se mantienen juntas por interacciones no covalentes (como enlaces de hidrógeno e interacciones hidrofóbicas) y, en algunos casos, enlaces covalentes.</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Ejemplo: La </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hemoglobina</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que tiene cuatro subunidades (dos alfa y dos beta), cada una de las cuales tiene su propia estructura terciaria pero se ensamblan en una estructura cuaternaria que le permite transportar oxígeno.</a:t>
            </a:r>
          </a:p>
        </p:txBody>
      </p:sp>
      <p:pic>
        <p:nvPicPr>
          <p:cNvPr id="7" name="Marcador de contenido 6" descr="Imagen que contiene colorido, tabla, montón, decorado&#10;&#10;Descripción generada automáticamente">
            <a:extLst>
              <a:ext uri="{FF2B5EF4-FFF2-40B4-BE49-F238E27FC236}">
                <a16:creationId xmlns:a16="http://schemas.microsoft.com/office/drawing/2014/main" id="{08482416-6A22-4FBE-5EAF-49E30321EC4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85450" y="1825624"/>
            <a:ext cx="5032375" cy="5032375"/>
          </a:xfrm>
        </p:spPr>
      </p:pic>
    </p:spTree>
    <p:extLst>
      <p:ext uri="{BB962C8B-B14F-4D97-AF65-F5344CB8AC3E}">
        <p14:creationId xmlns:p14="http://schemas.microsoft.com/office/powerpoint/2010/main" val="21881548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C50C4-4ED0-0ED5-6B5F-15719FC14113}"/>
              </a:ext>
            </a:extLst>
          </p:cNvPr>
          <p:cNvSpPr>
            <a:spLocks noGrp="1"/>
          </p:cNvSpPr>
          <p:nvPr>
            <p:ph type="title"/>
          </p:nvPr>
        </p:nvSpPr>
        <p:spPr/>
        <p:txBody>
          <a:bodyPr/>
          <a:lstStyle/>
          <a:p>
            <a:r>
              <a:rPr lang="es-ES" dirty="0" err="1"/>
              <a:t>Proteinas</a:t>
            </a:r>
            <a:endParaRPr lang="es-ES" dirty="0"/>
          </a:p>
        </p:txBody>
      </p:sp>
      <p:sp>
        <p:nvSpPr>
          <p:cNvPr id="3" name="Marcador de contenido 2">
            <a:extLst>
              <a:ext uri="{FF2B5EF4-FFF2-40B4-BE49-F238E27FC236}">
                <a16:creationId xmlns:a16="http://schemas.microsoft.com/office/drawing/2014/main" id="{4DCCC139-BA86-D541-47F8-493C23792605}"/>
              </a:ext>
            </a:extLst>
          </p:cNvPr>
          <p:cNvSpPr>
            <a:spLocks noGrp="1"/>
          </p:cNvSpPr>
          <p:nvPr>
            <p:ph sz="half" idx="1"/>
          </p:nvPr>
        </p:nvSpPr>
        <p:spPr/>
        <p:txBody>
          <a:bodyPr/>
          <a:lstStyle/>
          <a:p>
            <a:r>
              <a:rPr lang="es-ES" dirty="0" err="1">
                <a:hlinkClick r:id="rId2"/>
              </a:rPr>
              <a:t>Protein</a:t>
            </a:r>
            <a:r>
              <a:rPr lang="es-ES" dirty="0">
                <a:hlinkClick r:id="rId2"/>
              </a:rPr>
              <a:t> </a:t>
            </a:r>
            <a:r>
              <a:rPr lang="es-ES" dirty="0" err="1">
                <a:hlinkClick r:id="rId2"/>
              </a:rPr>
              <a:t>Structure</a:t>
            </a:r>
            <a:r>
              <a:rPr lang="es-ES" dirty="0">
                <a:hlinkClick r:id="rId2"/>
              </a:rPr>
              <a:t> (youtube.com)</a:t>
            </a:r>
            <a:endParaRPr lang="es-ES" dirty="0"/>
          </a:p>
        </p:txBody>
      </p:sp>
      <p:pic>
        <p:nvPicPr>
          <p:cNvPr id="6" name="Marcador de contenido 5">
            <a:extLst>
              <a:ext uri="{FF2B5EF4-FFF2-40B4-BE49-F238E27FC236}">
                <a16:creationId xmlns:a16="http://schemas.microsoft.com/office/drawing/2014/main" id="{F1B454EB-2ECC-F71F-291B-8A73D75B90FC}"/>
              </a:ext>
            </a:extLst>
          </p:cNvPr>
          <p:cNvPicPr>
            <a:picLocks noGrp="1" noChangeAspect="1"/>
          </p:cNvPicPr>
          <p:nvPr>
            <p:ph sz="half" idx="2"/>
          </p:nvPr>
        </p:nvPicPr>
        <p:blipFill>
          <a:blip r:embed="rId3"/>
          <a:stretch>
            <a:fillRect/>
          </a:stretch>
        </p:blipFill>
        <p:spPr>
          <a:xfrm>
            <a:off x="6172200" y="2235087"/>
            <a:ext cx="5181600" cy="3532414"/>
          </a:xfrm>
        </p:spPr>
      </p:pic>
    </p:spTree>
    <p:extLst>
      <p:ext uri="{BB962C8B-B14F-4D97-AF65-F5344CB8AC3E}">
        <p14:creationId xmlns:p14="http://schemas.microsoft.com/office/powerpoint/2010/main" val="183006377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CF2F1-4A44-B7B1-906E-56C78CEE292F}"/>
              </a:ext>
            </a:extLst>
          </p:cNvPr>
          <p:cNvSpPr>
            <a:spLocks noGrp="1"/>
          </p:cNvSpPr>
          <p:nvPr>
            <p:ph type="title"/>
          </p:nvPr>
        </p:nvSpPr>
        <p:spPr/>
        <p:txBody>
          <a:bodyPr/>
          <a:lstStyle/>
          <a:p>
            <a:r>
              <a:rPr lang="es-ES" dirty="0" err="1"/>
              <a:t>Proteinas</a:t>
            </a:r>
            <a:endParaRPr lang="es-ES" dirty="0"/>
          </a:p>
        </p:txBody>
      </p:sp>
      <p:pic>
        <p:nvPicPr>
          <p:cNvPr id="5" name="Marcador de contenido 4">
            <a:extLst>
              <a:ext uri="{FF2B5EF4-FFF2-40B4-BE49-F238E27FC236}">
                <a16:creationId xmlns:a16="http://schemas.microsoft.com/office/drawing/2014/main" id="{2CDAE526-8D72-EB3E-DCC1-041D1644CEAF}"/>
              </a:ext>
            </a:extLst>
          </p:cNvPr>
          <p:cNvPicPr>
            <a:picLocks noGrp="1" noChangeAspect="1"/>
          </p:cNvPicPr>
          <p:nvPr>
            <p:ph idx="1"/>
          </p:nvPr>
        </p:nvPicPr>
        <p:blipFill>
          <a:blip r:embed="rId2"/>
          <a:stretch>
            <a:fillRect/>
          </a:stretch>
        </p:blipFill>
        <p:spPr>
          <a:xfrm>
            <a:off x="2871430" y="1825625"/>
            <a:ext cx="6449140" cy="4351338"/>
          </a:xfrm>
        </p:spPr>
      </p:pic>
    </p:spTree>
    <p:extLst>
      <p:ext uri="{BB962C8B-B14F-4D97-AF65-F5344CB8AC3E}">
        <p14:creationId xmlns:p14="http://schemas.microsoft.com/office/powerpoint/2010/main" val="266352357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8658CCF-8606-06F5-10E4-D53E3EEC9AB2}"/>
              </a:ext>
            </a:extLst>
          </p:cNvPr>
          <p:cNvPicPr>
            <a:picLocks noChangeAspect="1"/>
          </p:cNvPicPr>
          <p:nvPr/>
        </p:nvPicPr>
        <p:blipFill>
          <a:blip r:embed="rId2"/>
          <a:stretch>
            <a:fillRect/>
          </a:stretch>
        </p:blipFill>
        <p:spPr>
          <a:xfrm>
            <a:off x="8642555" y="4597460"/>
            <a:ext cx="3549445" cy="2260540"/>
          </a:xfrm>
          <a:prstGeom prst="rect">
            <a:avLst/>
          </a:prstGeom>
        </p:spPr>
      </p:pic>
      <p:sp>
        <p:nvSpPr>
          <p:cNvPr id="2" name="Título 1">
            <a:extLst>
              <a:ext uri="{FF2B5EF4-FFF2-40B4-BE49-F238E27FC236}">
                <a16:creationId xmlns:a16="http://schemas.microsoft.com/office/drawing/2014/main" id="{1B1487E3-07DF-F409-2FCF-FDE612985495}"/>
              </a:ext>
            </a:extLst>
          </p:cNvPr>
          <p:cNvSpPr>
            <a:spLocks noGrp="1"/>
          </p:cNvSpPr>
          <p:nvPr>
            <p:ph type="title"/>
          </p:nvPr>
        </p:nvSpPr>
        <p:spPr/>
        <p:txBody>
          <a:bodyPr/>
          <a:lstStyle/>
          <a:p>
            <a:r>
              <a:rPr lang="es-ES" dirty="0"/>
              <a:t>Proteínas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F775609-1433-3258-8440-727ED0587429}"/>
                  </a:ext>
                </a:extLst>
              </p:cNvPr>
              <p:cNvSpPr>
                <a:spLocks noGrp="1"/>
              </p:cNvSpPr>
              <p:nvPr>
                <p:ph idx="1"/>
              </p:nvPr>
            </p:nvSpPr>
            <p:spPr/>
            <p:txBody>
              <a:bodyPr/>
              <a:lstStyle/>
              <a:p>
                <a:r>
                  <a:rPr lang="es-ES" dirty="0"/>
                  <a:t>La paradoja de </a:t>
                </a:r>
                <a:r>
                  <a:rPr lang="es-ES" dirty="0" err="1"/>
                  <a:t>Levinthal</a:t>
                </a:r>
                <a:endParaRPr lang="es-ES" dirty="0"/>
              </a:p>
              <a:p>
                <a:r>
                  <a:rPr lang="es-ES" sz="1800" dirty="0"/>
                  <a:t>Las proteínas no se forman plegándose aleatoriamente</a:t>
                </a:r>
              </a:p>
              <a:p>
                <a:r>
                  <a:rPr lang="es-ES" sz="1800" dirty="0"/>
                  <a:t>Imaginémonos que tenemos una proteína con 100 aminoácidos y digamos que entre un aminoácido y el otro hay 3 configuraciones.</a:t>
                </a:r>
              </a:p>
              <a:p>
                <a:pPr marL="0" indent="0">
                  <a:buNone/>
                </a:pPr>
                <a:r>
                  <a:rPr lang="es-ES" sz="1800" dirty="0"/>
                  <a:t>¿Cuántas configuraciones son posibles?</a:t>
                </a:r>
              </a:p>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𝐶𝑜𝑛𝑓</m:t>
                      </m:r>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3</m:t>
                          </m:r>
                        </m:e>
                        <m:sup>
                          <m:r>
                            <a:rPr lang="es-ES" sz="1800" b="0" i="1" smtClean="0">
                              <a:latin typeface="Cambria Math" panose="02040503050406030204" pitchFamily="18" charset="0"/>
                            </a:rPr>
                            <m:t>100</m:t>
                          </m:r>
                        </m:sup>
                      </m:sSup>
                    </m:oMath>
                  </m:oMathPara>
                </a14:m>
                <a:endParaRPr lang="es-ES" sz="1800" dirty="0"/>
              </a:p>
              <a:p>
                <a:endParaRPr lang="es-ES" sz="1800" dirty="0"/>
              </a:p>
              <a:p>
                <a:r>
                  <a:rPr lang="es-ES" sz="1800" dirty="0"/>
                  <a:t>Experimentalmente sabemos que se tarda un mínimo de 1fs en pasar de una configuración a otra, por lo que si fuera aleatorio ¿Cuánto se tardaría en formar una proteína?</a:t>
                </a:r>
              </a:p>
              <a:p>
                <a:pPr marL="0" indent="0">
                  <a:buNone/>
                </a:pPr>
                <a:endParaRPr lang="es-ES" sz="1800" dirty="0"/>
              </a:p>
            </p:txBody>
          </p:sp>
        </mc:Choice>
        <mc:Fallback xmlns="">
          <p:sp>
            <p:nvSpPr>
              <p:cNvPr id="3" name="Marcador de contenido 2">
                <a:extLst>
                  <a:ext uri="{FF2B5EF4-FFF2-40B4-BE49-F238E27FC236}">
                    <a16:creationId xmlns:a16="http://schemas.microsoft.com/office/drawing/2014/main" id="{AF775609-1433-3258-8440-727ED0587429}"/>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101006996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2E01-0DE8-DA86-2AF8-1D387F052480}"/>
              </a:ext>
            </a:extLst>
          </p:cNvPr>
          <p:cNvSpPr>
            <a:spLocks noGrp="1"/>
          </p:cNvSpPr>
          <p:nvPr>
            <p:ph type="title"/>
          </p:nvPr>
        </p:nvSpPr>
        <p:spPr/>
        <p:txBody>
          <a:bodyPr/>
          <a:lstStyle/>
          <a:p>
            <a:r>
              <a:rPr lang="es-ES" dirty="0" err="1"/>
              <a:t>Proteinas</a:t>
            </a:r>
            <a:endParaRPr lang="es-ES" dirty="0"/>
          </a:p>
        </p:txBody>
      </p:sp>
      <p:pic>
        <p:nvPicPr>
          <p:cNvPr id="5" name="Marcador de contenido 4">
            <a:extLst>
              <a:ext uri="{FF2B5EF4-FFF2-40B4-BE49-F238E27FC236}">
                <a16:creationId xmlns:a16="http://schemas.microsoft.com/office/drawing/2014/main" id="{F8185DC2-E216-B5E1-0501-4CF6227268F8}"/>
              </a:ext>
            </a:extLst>
          </p:cNvPr>
          <p:cNvPicPr>
            <a:picLocks noGrp="1" noChangeAspect="1"/>
          </p:cNvPicPr>
          <p:nvPr>
            <p:ph idx="1"/>
          </p:nvPr>
        </p:nvPicPr>
        <p:blipFill>
          <a:blip r:embed="rId2"/>
          <a:stretch>
            <a:fillRect/>
          </a:stretch>
        </p:blipFill>
        <p:spPr>
          <a:xfrm>
            <a:off x="838200" y="1402401"/>
            <a:ext cx="10515600" cy="3329656"/>
          </a:xfrm>
        </p:spPr>
      </p:pic>
      <p:sp>
        <p:nvSpPr>
          <p:cNvPr id="6" name="CuadroTexto 5">
            <a:extLst>
              <a:ext uri="{FF2B5EF4-FFF2-40B4-BE49-F238E27FC236}">
                <a16:creationId xmlns:a16="http://schemas.microsoft.com/office/drawing/2014/main" id="{98A5603D-794A-8708-5F93-D6BE8B9F937D}"/>
              </a:ext>
            </a:extLst>
          </p:cNvPr>
          <p:cNvSpPr txBox="1"/>
          <p:nvPr/>
        </p:nvSpPr>
        <p:spPr>
          <a:xfrm>
            <a:off x="1002891" y="5004619"/>
            <a:ext cx="10350910" cy="1384995"/>
          </a:xfrm>
          <a:prstGeom prst="rect">
            <a:avLst/>
          </a:prstGeom>
          <a:noFill/>
        </p:spPr>
        <p:txBody>
          <a:bodyPr wrap="square" rtlCol="0">
            <a:spAutoFit/>
          </a:bodyPr>
          <a:lstStyle/>
          <a:p>
            <a:pPr marL="285750" indent="-285750">
              <a:buFont typeface="Arial" panose="020B0604020202020204" pitchFamily="34" charset="0"/>
              <a:buChar char="•"/>
            </a:pPr>
            <a:r>
              <a:rPr lang="es-ES" sz="2800" dirty="0"/>
              <a:t>Existen fuerzas que son las que hacen que la molécula se pliegue de la forma correcta,  algunas de ellas las hemos visto en temas anteriores</a:t>
            </a:r>
          </a:p>
        </p:txBody>
      </p:sp>
    </p:spTree>
    <p:extLst>
      <p:ext uri="{BB962C8B-B14F-4D97-AF65-F5344CB8AC3E}">
        <p14:creationId xmlns:p14="http://schemas.microsoft.com/office/powerpoint/2010/main" val="376676466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A6AA7-6A4E-C620-106C-EA4CFBC5D6D7}"/>
              </a:ext>
            </a:extLst>
          </p:cNvPr>
          <p:cNvSpPr>
            <a:spLocks noGrp="1"/>
          </p:cNvSpPr>
          <p:nvPr>
            <p:ph type="title"/>
          </p:nvPr>
        </p:nvSpPr>
        <p:spPr/>
        <p:txBody>
          <a:bodyPr/>
          <a:lstStyle/>
          <a:p>
            <a:r>
              <a:rPr lang="es-ES" dirty="0"/>
              <a:t>Proteínas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4CEAE12-1C4E-F7C1-DD4A-41AC879AADFA}"/>
                  </a:ext>
                </a:extLst>
              </p:cNvPr>
              <p:cNvSpPr>
                <a:spLocks noGrp="1"/>
              </p:cNvSpPr>
              <p:nvPr>
                <p:ph idx="1"/>
              </p:nvPr>
            </p:nvSpPr>
            <p:spPr/>
            <p:txBody>
              <a:bodyPr>
                <a:normAutofit fontScale="85000" lnSpcReduction="10000"/>
              </a:bodyPr>
              <a:lstStyle/>
              <a:p>
                <a:r>
                  <a:rPr lang="es-ES" b="1" dirty="0"/>
                  <a:t>Resumen del Plegamiento de Proteínas</a:t>
                </a:r>
                <a:endParaRPr lang="es-ES" dirty="0"/>
              </a:p>
              <a:p>
                <a:pPr>
                  <a:buFont typeface="Arial" panose="020B0604020202020204" pitchFamily="34" charset="0"/>
                  <a:buChar char="•"/>
                </a:pPr>
                <a:r>
                  <a:rPr lang="es-ES" dirty="0"/>
                  <a:t>Las proteínas se fabrican como una cadena de aminoácidos, supuestamente sin estructura, y luego se pliegan en su forma definitiva.</a:t>
                </a:r>
              </a:p>
              <a:p>
                <a:pPr>
                  <a:buFont typeface="Arial" panose="020B0604020202020204" pitchFamily="34" charset="0"/>
                  <a:buChar char="•"/>
                </a:pPr>
                <a:r>
                  <a:rPr lang="es-ES" dirty="0"/>
                  <a:t>Pueden plegarse y hacerlo bastante rápido (menos de un segundo).</a:t>
                </a:r>
              </a:p>
              <a:p>
                <a:pPr>
                  <a:buFont typeface="Arial" panose="020B0604020202020204" pitchFamily="34" charset="0"/>
                  <a:buChar char="•"/>
                </a:pPr>
                <a:r>
                  <a:rPr lang="es-ES" dirty="0"/>
                  <a:t>En la mayoría de los casos, no necesitan ayuda. En casos complicados (proteínas grandes, condiciones muy saturadas como en una célula) las proteínas obtienen ayuda: proteínas llamadas chaperonas.</a:t>
                </a:r>
              </a:p>
              <a:p>
                <a:pPr>
                  <a:buFont typeface="Arial" panose="020B0604020202020204" pitchFamily="34" charset="0"/>
                  <a:buChar char="•"/>
                </a:pPr>
                <a:r>
                  <a:rPr lang="es-ES" dirty="0"/>
                  <a:t>ΔG es casi siempre pequeño: (</a:t>
                </a:r>
                <a14:m>
                  <m:oMath xmlns:m="http://schemas.openxmlformats.org/officeDocument/2006/math">
                    <m:r>
                      <a:rPr lang="es-ES" i="1" dirty="0" smtClean="0">
                        <a:latin typeface="Cambria Math" panose="02040503050406030204" pitchFamily="18" charset="0"/>
                      </a:rPr>
                      <m:t>5−10 </m:t>
                    </m:r>
                    <m:sSub>
                      <m:sSubPr>
                        <m:ctrlPr>
                          <a:rPr lang="es-ES" b="0" i="1" dirty="0" smtClean="0">
                            <a:latin typeface="Cambria Math" panose="02040503050406030204" pitchFamily="18" charset="0"/>
                          </a:rPr>
                        </m:ctrlPr>
                      </m:sSubPr>
                      <m:e>
                        <m:r>
                          <a:rPr lang="es-ES" i="1" dirty="0" err="1" smtClean="0">
                            <a:latin typeface="Cambria Math" panose="02040503050406030204" pitchFamily="18" charset="0"/>
                          </a:rPr>
                          <m:t>𝑘</m:t>
                        </m:r>
                      </m:e>
                      <m:sub>
                        <m:r>
                          <a:rPr lang="es-ES" b="0" i="1" dirty="0" smtClean="0">
                            <a:latin typeface="Cambria Math" panose="02040503050406030204" pitchFamily="18" charset="0"/>
                          </a:rPr>
                          <m:t>𝐵</m:t>
                        </m:r>
                      </m:sub>
                    </m:sSub>
                    <m:r>
                      <a:rPr lang="es-ES" i="1" dirty="0" err="1" smtClean="0">
                        <a:latin typeface="Cambria Math" panose="02040503050406030204" pitchFamily="18" charset="0"/>
                      </a:rPr>
                      <m:t>𝑇</m:t>
                    </m:r>
                    <m:r>
                      <a:rPr lang="es-ES" i="1" dirty="0" smtClean="0">
                        <a:latin typeface="Cambria Math" panose="02040503050406030204" pitchFamily="18" charset="0"/>
                      </a:rPr>
                      <m:t> </m:t>
                    </m:r>
                  </m:oMath>
                </a14:m>
                <a:r>
                  <a:rPr lang="es-ES" dirty="0"/>
                  <a:t>— pocos enlaces de hidrógeno). La energía (E) disminuye, la entropía (S) disminuye. Se compensan.</a:t>
                </a:r>
              </a:p>
              <a:p>
                <a:pPr>
                  <a:buFont typeface="Arial" panose="020B0604020202020204" pitchFamily="34" charset="0"/>
                  <a:buChar char="•"/>
                </a:pPr>
                <a:r>
                  <a:rPr lang="es-ES" dirty="0"/>
                  <a:t>Cinética — rápida porque no hay grandes barreras. </a:t>
                </a:r>
              </a:p>
              <a:p>
                <a:pPr>
                  <a:buFont typeface="Arial" panose="020B0604020202020204" pitchFamily="34" charset="0"/>
                  <a:buChar char="•"/>
                </a:pPr>
                <a:r>
                  <a:rPr lang="es-ES" dirty="0"/>
                  <a:t>El modelo del embudo de proteínas es una buena aproximación.</a:t>
                </a:r>
              </a:p>
            </p:txBody>
          </p:sp>
        </mc:Choice>
        <mc:Fallback xmlns="">
          <p:sp>
            <p:nvSpPr>
              <p:cNvPr id="3" name="Marcador de contenido 2">
                <a:extLst>
                  <a:ext uri="{FF2B5EF4-FFF2-40B4-BE49-F238E27FC236}">
                    <a16:creationId xmlns:a16="http://schemas.microsoft.com/office/drawing/2014/main" id="{24CEAE12-1C4E-F7C1-DD4A-41AC879AADFA}"/>
                  </a:ext>
                </a:extLst>
              </p:cNvPr>
              <p:cNvSpPr>
                <a:spLocks noGrp="1" noRot="1" noChangeAspect="1" noMove="1" noResize="1" noEditPoints="1" noAdjustHandles="1" noChangeArrowheads="1" noChangeShapeType="1" noTextEdit="1"/>
              </p:cNvSpPr>
              <p:nvPr>
                <p:ph idx="1"/>
              </p:nvPr>
            </p:nvSpPr>
            <p:spPr>
              <a:blipFill>
                <a:blip r:embed="rId2"/>
                <a:stretch>
                  <a:fillRect l="-812" t="-2521" r="-1449"/>
                </a:stretch>
              </a:blipFill>
            </p:spPr>
            <p:txBody>
              <a:bodyPr/>
              <a:lstStyle/>
              <a:p>
                <a:r>
                  <a:rPr lang="es-ES">
                    <a:noFill/>
                  </a:rPr>
                  <a:t> </a:t>
                </a:r>
              </a:p>
            </p:txBody>
          </p:sp>
        </mc:Fallback>
      </mc:AlternateContent>
    </p:spTree>
    <p:extLst>
      <p:ext uri="{BB962C8B-B14F-4D97-AF65-F5344CB8AC3E}">
        <p14:creationId xmlns:p14="http://schemas.microsoft.com/office/powerpoint/2010/main" val="390195457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EE6F63-8391-DA13-FD73-1BA7BEBB7407}"/>
              </a:ext>
            </a:extLst>
          </p:cNvPr>
          <p:cNvSpPr>
            <a:spLocks noGrp="1"/>
          </p:cNvSpPr>
          <p:nvPr>
            <p:ph type="title"/>
          </p:nvPr>
        </p:nvSpPr>
        <p:spPr/>
        <p:txBody>
          <a:bodyPr/>
          <a:lstStyle/>
          <a:p>
            <a:r>
              <a:rPr lang="es-ES" dirty="0"/>
              <a:t>Proteínas</a:t>
            </a:r>
          </a:p>
        </p:txBody>
      </p:sp>
      <p:pic>
        <p:nvPicPr>
          <p:cNvPr id="5" name="Marcador de contenido 4">
            <a:extLst>
              <a:ext uri="{FF2B5EF4-FFF2-40B4-BE49-F238E27FC236}">
                <a16:creationId xmlns:a16="http://schemas.microsoft.com/office/drawing/2014/main" id="{B39B9406-4E98-7AFB-6DFC-5FAF339857E7}"/>
              </a:ext>
            </a:extLst>
          </p:cNvPr>
          <p:cNvPicPr>
            <a:picLocks noGrp="1" noChangeAspect="1"/>
          </p:cNvPicPr>
          <p:nvPr>
            <p:ph idx="1"/>
          </p:nvPr>
        </p:nvPicPr>
        <p:blipFill>
          <a:blip r:embed="rId2"/>
          <a:stretch>
            <a:fillRect/>
          </a:stretch>
        </p:blipFill>
        <p:spPr>
          <a:xfrm>
            <a:off x="2473848" y="1825625"/>
            <a:ext cx="7244304" cy="4351338"/>
          </a:xfrm>
        </p:spPr>
      </p:pic>
    </p:spTree>
    <p:extLst>
      <p:ext uri="{BB962C8B-B14F-4D97-AF65-F5344CB8AC3E}">
        <p14:creationId xmlns:p14="http://schemas.microsoft.com/office/powerpoint/2010/main" val="427914356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EE6F63-8391-DA13-FD73-1BA7BEBB7407}"/>
              </a:ext>
            </a:extLst>
          </p:cNvPr>
          <p:cNvSpPr>
            <a:spLocks noGrp="1"/>
          </p:cNvSpPr>
          <p:nvPr>
            <p:ph type="title"/>
          </p:nvPr>
        </p:nvSpPr>
        <p:spPr/>
        <p:txBody>
          <a:bodyPr/>
          <a:lstStyle/>
          <a:p>
            <a:r>
              <a:rPr lang="es-ES" dirty="0"/>
              <a:t>Proteínas</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1BA6B55F-C3A7-452F-B67B-2F8AC593DCFF}"/>
                  </a:ext>
                </a:extLst>
              </p:cNvPr>
              <p:cNvSpPr>
                <a:spLocks noGrp="1"/>
              </p:cNvSpPr>
              <p:nvPr>
                <p:ph idx="1"/>
              </p:nvPr>
            </p:nvSpPr>
            <p:spPr/>
            <p:txBody>
              <a:bodyPr/>
              <a:lstStyle/>
              <a:p>
                <a:r>
                  <a:rPr lang="es-ES" dirty="0"/>
                  <a:t>Calculemos cuánto vale </a:t>
                </a:r>
                <a14:m>
                  <m:oMath xmlns:m="http://schemas.openxmlformats.org/officeDocument/2006/math">
                    <m:r>
                      <m:rPr>
                        <m:sty m:val="p"/>
                      </m:rPr>
                      <a:rPr lang="es-ES" b="0" i="0" smtClean="0">
                        <a:latin typeface="Cambria Math" panose="02040503050406030204" pitchFamily="18" charset="0"/>
                      </a:rPr>
                      <m:t>Δ</m:t>
                    </m:r>
                    <m:r>
                      <a:rPr lang="es-ES" b="0" i="1" smtClean="0">
                        <a:latin typeface="Cambria Math" panose="02040503050406030204" pitchFamily="18" charset="0"/>
                      </a:rPr>
                      <m:t>𝐺</m:t>
                    </m:r>
                  </m:oMath>
                </a14:m>
                <a:endParaRPr lang="es-ES" dirty="0"/>
              </a:p>
              <a:p>
                <a:endParaRPr lang="es-ES" dirty="0"/>
              </a:p>
              <a:p>
                <a:r>
                  <a:rPr lang="es-ES" sz="1800" dirty="0"/>
                  <a:t>Hemos dicho que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𝐾</m:t>
                        </m:r>
                      </m:e>
                      <m:sub>
                        <m:r>
                          <a:rPr lang="es-ES" sz="1800" b="0" i="1" smtClean="0">
                            <a:latin typeface="Cambria Math" panose="02040503050406030204" pitchFamily="18" charset="0"/>
                          </a:rPr>
                          <m:t>𝑒𝑞</m:t>
                        </m:r>
                      </m:sub>
                    </m:sSub>
                    <m:r>
                      <a:rPr lang="es-ES" sz="1800" b="0" i="1" smtClean="0">
                        <a:latin typeface="Cambria Math" panose="02040503050406030204" pitchFamily="18" charset="0"/>
                      </a:rPr>
                      <m:t>=1000</m:t>
                    </m:r>
                  </m:oMath>
                </a14:m>
                <a:endParaRPr lang="es-ES" sz="1800" b="0" dirty="0"/>
              </a:p>
              <a:p>
                <a:endParaRPr lang="es-ES" sz="1800" dirty="0"/>
              </a:p>
              <a:p>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𝐾</m:t>
                        </m:r>
                      </m:e>
                      <m:sub>
                        <m:r>
                          <a:rPr lang="es-ES" sz="1800" b="0" i="1" smtClean="0">
                            <a:latin typeface="Cambria Math" panose="02040503050406030204" pitchFamily="18" charset="0"/>
                          </a:rPr>
                          <m:t>𝑒𝑞</m:t>
                        </m:r>
                      </m:sub>
                    </m:sSub>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𝑒</m:t>
                        </m:r>
                      </m:e>
                      <m:sup>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𝐺</m:t>
                            </m:r>
                          </m:num>
                          <m:den>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𝑘</m:t>
                                </m:r>
                              </m:e>
                              <m:sub>
                                <m:r>
                                  <a:rPr lang="es-ES" sz="1800" b="0" i="1" smtClean="0">
                                    <a:latin typeface="Cambria Math" panose="02040503050406030204" pitchFamily="18" charset="0"/>
                                  </a:rPr>
                                  <m:t>𝐵</m:t>
                                </m:r>
                              </m:sub>
                            </m:sSub>
                            <m:r>
                              <a:rPr lang="es-ES" sz="1800" b="0" i="1" smtClean="0">
                                <a:latin typeface="Cambria Math" panose="02040503050406030204" pitchFamily="18" charset="0"/>
                              </a:rPr>
                              <m:t>𝑇</m:t>
                            </m:r>
                          </m:den>
                        </m:f>
                      </m:sup>
                    </m:sSup>
                    <m:r>
                      <a:rPr lang="es-ES" sz="1800" b="0" i="1" smtClean="0">
                        <a:latin typeface="Cambria Math" panose="02040503050406030204" pitchFamily="18" charset="0"/>
                      </a:rPr>
                      <m:t>→</m:t>
                    </m:r>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𝐺</m:t>
                    </m:r>
                    <m:r>
                      <a:rPr lang="es-ES" sz="1800" b="0" i="1" smtClean="0">
                        <a:latin typeface="Cambria Math" panose="02040503050406030204" pitchFamily="18" charset="0"/>
                        <a:ea typeface="Cambria Math" panose="02040503050406030204" pitchFamily="18" charset="0"/>
                      </a:rPr>
                      <m:t>≈7</m:t>
                    </m:r>
                    <m:sSub>
                      <m:sSubPr>
                        <m:ctrlPr>
                          <a:rPr lang="es-ES" sz="1800" b="0" i="1" smtClean="0">
                            <a:latin typeface="Cambria Math" panose="02040503050406030204" pitchFamily="18" charset="0"/>
                            <a:ea typeface="Cambria Math" panose="02040503050406030204" pitchFamily="18" charset="0"/>
                          </a:rPr>
                        </m:ctrlPr>
                      </m:sSubPr>
                      <m:e>
                        <m:r>
                          <a:rPr lang="es-ES" sz="1800" b="0" i="1" smtClean="0">
                            <a:latin typeface="Cambria Math" panose="02040503050406030204" pitchFamily="18" charset="0"/>
                            <a:ea typeface="Cambria Math" panose="02040503050406030204" pitchFamily="18" charset="0"/>
                          </a:rPr>
                          <m:t>𝑘</m:t>
                        </m:r>
                      </m:e>
                      <m:sub>
                        <m:r>
                          <a:rPr lang="es-ES" sz="1800" b="0" i="1" smtClean="0">
                            <a:latin typeface="Cambria Math" panose="02040503050406030204" pitchFamily="18" charset="0"/>
                            <a:ea typeface="Cambria Math" panose="02040503050406030204" pitchFamily="18" charset="0"/>
                          </a:rPr>
                          <m:t>𝐵</m:t>
                        </m:r>
                      </m:sub>
                    </m:sSub>
                    <m:r>
                      <a:rPr lang="es-ES" sz="1800" b="0" i="1" smtClean="0">
                        <a:latin typeface="Cambria Math" panose="02040503050406030204" pitchFamily="18" charset="0"/>
                        <a:ea typeface="Cambria Math" panose="02040503050406030204" pitchFamily="18" charset="0"/>
                      </a:rPr>
                      <m:t>𝑇</m:t>
                    </m:r>
                  </m:oMath>
                </a14:m>
                <a:endParaRPr lang="es-ES" sz="1800" dirty="0"/>
              </a:p>
              <a:p>
                <a:endParaRPr lang="es-ES" sz="1800" dirty="0"/>
              </a:p>
              <a:p>
                <a:r>
                  <a:rPr lang="es-ES" sz="1800" dirty="0"/>
                  <a:t>Esta cantidad es equivalente a la energía necesaria para crear unos pocos puentes de hidrógeno.</a:t>
                </a:r>
              </a:p>
              <a:p>
                <a:endParaRPr lang="es-ES" sz="1800" dirty="0"/>
              </a:p>
              <a:p>
                <a14:m>
                  <m:oMath xmlns:m="http://schemas.openxmlformats.org/officeDocument/2006/math">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𝐺</m:t>
                    </m:r>
                  </m:oMath>
                </a14:m>
                <a:r>
                  <a:rPr lang="es-ES" sz="1800" dirty="0"/>
                  <a:t> varía muy poco en este plegamiento.</a:t>
                </a:r>
              </a:p>
              <a:p>
                <a:endParaRPr lang="es-ES" sz="1800" dirty="0"/>
              </a:p>
              <a:p>
                <a:pPr marL="0" indent="0">
                  <a:buNone/>
                </a:pPr>
                <a:endParaRPr lang="es-ES" sz="1800" dirty="0"/>
              </a:p>
              <a:p>
                <a:endParaRPr lang="es-ES" dirty="0"/>
              </a:p>
            </p:txBody>
          </p:sp>
        </mc:Choice>
        <mc:Fallback xmlns="">
          <p:sp>
            <p:nvSpPr>
              <p:cNvPr id="4" name="Marcador de contenido 3">
                <a:extLst>
                  <a:ext uri="{FF2B5EF4-FFF2-40B4-BE49-F238E27FC236}">
                    <a16:creationId xmlns:a16="http://schemas.microsoft.com/office/drawing/2014/main" id="{1BA6B55F-C3A7-452F-B67B-2F8AC593DCFF}"/>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23388939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EE6F63-8391-DA13-FD73-1BA7BEBB7407}"/>
              </a:ext>
            </a:extLst>
          </p:cNvPr>
          <p:cNvSpPr>
            <a:spLocks noGrp="1"/>
          </p:cNvSpPr>
          <p:nvPr>
            <p:ph type="title"/>
          </p:nvPr>
        </p:nvSpPr>
        <p:spPr/>
        <p:txBody>
          <a:bodyPr/>
          <a:lstStyle/>
          <a:p>
            <a:r>
              <a:rPr lang="es-ES" dirty="0"/>
              <a:t>Proteínas</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1BA6B55F-C3A7-452F-B67B-2F8AC593DCFF}"/>
                  </a:ext>
                </a:extLst>
              </p:cNvPr>
              <p:cNvSpPr>
                <a:spLocks noGrp="1"/>
              </p:cNvSpPr>
              <p:nvPr>
                <p:ph idx="1"/>
              </p:nvPr>
            </p:nvSpPr>
            <p:spPr/>
            <p:txBody>
              <a:bodyPr/>
              <a:lstStyle/>
              <a:p>
                <a:r>
                  <a:rPr lang="es-ES" dirty="0"/>
                  <a:t>Calculemos cuánto vale </a:t>
                </a:r>
                <a14:m>
                  <m:oMath xmlns:m="http://schemas.openxmlformats.org/officeDocument/2006/math">
                    <m:r>
                      <m:rPr>
                        <m:sty m:val="p"/>
                      </m:rPr>
                      <a:rPr lang="es-ES" b="0" i="0" smtClean="0">
                        <a:latin typeface="Cambria Math" panose="02040503050406030204" pitchFamily="18" charset="0"/>
                      </a:rPr>
                      <m:t>Δ</m:t>
                    </m:r>
                    <m:r>
                      <a:rPr lang="es-ES" b="0" i="1" smtClean="0">
                        <a:latin typeface="Cambria Math" panose="02040503050406030204" pitchFamily="18" charset="0"/>
                      </a:rPr>
                      <m:t>𝐺</m:t>
                    </m:r>
                  </m:oMath>
                </a14:m>
                <a:endParaRPr lang="es-ES" dirty="0"/>
              </a:p>
              <a:p>
                <a:endParaRPr lang="es-ES" dirty="0"/>
              </a:p>
              <a:p>
                <a:r>
                  <a:rPr lang="es-ES" sz="1800" dirty="0"/>
                  <a:t>¿Qué pasa con </a:t>
                </a:r>
                <a14:m>
                  <m:oMath xmlns:m="http://schemas.openxmlformats.org/officeDocument/2006/math">
                    <m:r>
                      <m:rPr>
                        <m:sty m:val="p"/>
                      </m:rPr>
                      <a:rPr lang="es-ES" sz="1800" b="0" i="0" smtClean="0">
                        <a:latin typeface="Cambria Math" panose="02040503050406030204" pitchFamily="18" charset="0"/>
                      </a:rPr>
                      <m:t>ΔE</m:t>
                    </m:r>
                  </m:oMath>
                </a14:m>
                <a:r>
                  <a:rPr lang="es-ES" sz="1800" dirty="0"/>
                  <a:t> y con </a:t>
                </a:r>
                <a14:m>
                  <m:oMath xmlns:m="http://schemas.openxmlformats.org/officeDocument/2006/math">
                    <m:r>
                      <m:rPr>
                        <m:sty m:val="p"/>
                      </m:rPr>
                      <a:rPr lang="es-ES" sz="1800">
                        <a:latin typeface="Cambria Math" panose="02040503050406030204" pitchFamily="18" charset="0"/>
                      </a:rPr>
                      <m:t>Δ</m:t>
                    </m:r>
                    <m:r>
                      <a:rPr lang="es-ES" sz="1800" i="1">
                        <a:latin typeface="Cambria Math" panose="02040503050406030204" pitchFamily="18" charset="0"/>
                      </a:rPr>
                      <m:t>𝑆</m:t>
                    </m:r>
                  </m:oMath>
                </a14:m>
                <a:r>
                  <a:rPr lang="es-ES" sz="1800" dirty="0"/>
                  <a:t>?</a:t>
                </a:r>
              </a:p>
              <a:p>
                <a:endParaRPr lang="es-ES" sz="1800" dirty="0"/>
              </a:p>
              <a:p>
                <a:r>
                  <a:rPr lang="es-ES" sz="1800" dirty="0"/>
                  <a:t>Como </a:t>
                </a:r>
                <a14:m>
                  <m:oMath xmlns:m="http://schemas.openxmlformats.org/officeDocument/2006/math">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𝐺</m:t>
                    </m:r>
                    <m:r>
                      <a:rPr lang="es-ES" sz="1800" b="0" i="1" smtClean="0">
                        <a:latin typeface="Cambria Math" panose="02040503050406030204" pitchFamily="18" charset="0"/>
                      </a:rPr>
                      <m:t>=</m:t>
                    </m:r>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𝐸</m:t>
                    </m:r>
                    <m:r>
                      <a:rPr lang="es-ES" sz="1800" b="0" i="1" smtClean="0">
                        <a:latin typeface="Cambria Math" panose="02040503050406030204" pitchFamily="18" charset="0"/>
                      </a:rPr>
                      <m:t>−</m:t>
                    </m:r>
                    <m:r>
                      <a:rPr lang="es-ES" sz="1800" b="0" i="1" smtClean="0">
                        <a:latin typeface="Cambria Math" panose="02040503050406030204" pitchFamily="18" charset="0"/>
                      </a:rPr>
                      <m:t>𝑇</m:t>
                    </m:r>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𝑆</m:t>
                    </m:r>
                  </m:oMath>
                </a14:m>
                <a:r>
                  <a:rPr lang="es-ES" sz="1800" dirty="0"/>
                  <a:t>, estos dos pueden ser grandes siempre que su resta sea pequeña.</a:t>
                </a:r>
              </a:p>
              <a:p>
                <a:endParaRPr lang="es-ES" sz="1800" dirty="0"/>
              </a:p>
              <a:p>
                <a:r>
                  <a:rPr lang="es-ES" sz="1800" dirty="0"/>
                  <a:t>Esto pasa en la realidad, en algunas proteínas estudiadas se ve que </a:t>
                </a:r>
                <a14:m>
                  <m:oMath xmlns:m="http://schemas.openxmlformats.org/officeDocument/2006/math">
                    <m:r>
                      <m:rPr>
                        <m:sty m:val="p"/>
                      </m:rPr>
                      <a:rPr lang="es-ES" sz="1800" b="0" i="0" smtClean="0">
                        <a:latin typeface="Cambria Math" panose="02040503050406030204" pitchFamily="18" charset="0"/>
                      </a:rPr>
                      <m:t>Δ</m:t>
                    </m:r>
                    <m:r>
                      <a:rPr lang="es-ES" sz="1800" b="0" i="1" smtClean="0">
                        <a:latin typeface="Cambria Math" panose="02040503050406030204" pitchFamily="18" charset="0"/>
                      </a:rPr>
                      <m:t>𝐸</m:t>
                    </m:r>
                  </m:oMath>
                </a14:m>
                <a:r>
                  <a:rPr lang="es-ES" sz="1800" dirty="0"/>
                  <a:t> y </a:t>
                </a:r>
                <a14:m>
                  <m:oMath xmlns:m="http://schemas.openxmlformats.org/officeDocument/2006/math">
                    <m:r>
                      <m:rPr>
                        <m:sty m:val="p"/>
                      </m:rPr>
                      <a:rPr lang="es-ES" sz="1800" b="0" i="0" smtClean="0">
                        <a:latin typeface="Cambria Math" panose="02040503050406030204" pitchFamily="18" charset="0"/>
                      </a:rPr>
                      <m:t>TΔS</m:t>
                    </m:r>
                  </m:oMath>
                </a14:m>
                <a:r>
                  <a:rPr lang="es-ES" sz="1800" dirty="0"/>
                  <a:t> son del orden de </a:t>
                </a:r>
                <a14:m>
                  <m:oMath xmlns:m="http://schemas.openxmlformats.org/officeDocument/2006/math">
                    <m:r>
                      <a:rPr lang="es-ES" sz="1800" b="0" i="1" smtClean="0">
                        <a:latin typeface="Cambria Math" panose="02040503050406030204" pitchFamily="18" charset="0"/>
                      </a:rPr>
                      <m:t>30−50</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𝑘</m:t>
                        </m:r>
                      </m:e>
                      <m:sub>
                        <m:r>
                          <a:rPr lang="es-ES" sz="1800" b="0" i="1" smtClean="0">
                            <a:latin typeface="Cambria Math" panose="02040503050406030204" pitchFamily="18" charset="0"/>
                          </a:rPr>
                          <m:t>𝐵</m:t>
                        </m:r>
                      </m:sub>
                    </m:sSub>
                    <m:r>
                      <a:rPr lang="es-ES" sz="1800" b="0" i="1" smtClean="0">
                        <a:latin typeface="Cambria Math" panose="02040503050406030204" pitchFamily="18" charset="0"/>
                      </a:rPr>
                      <m:t>𝑇</m:t>
                    </m:r>
                  </m:oMath>
                </a14:m>
                <a:r>
                  <a:rPr lang="es-ES" sz="1800" dirty="0"/>
                  <a:t> pero su </a:t>
                </a:r>
                <a14:m>
                  <m:oMath xmlns:m="http://schemas.openxmlformats.org/officeDocument/2006/math">
                    <m:r>
                      <m:rPr>
                        <m:sty m:val="p"/>
                      </m:rPr>
                      <a:rPr lang="es-ES" sz="1800">
                        <a:latin typeface="Cambria Math" panose="02040503050406030204" pitchFamily="18" charset="0"/>
                      </a:rPr>
                      <m:t>Δ</m:t>
                    </m:r>
                    <m:r>
                      <a:rPr lang="es-ES" sz="1800" i="1">
                        <a:latin typeface="Cambria Math" panose="02040503050406030204" pitchFamily="18" charset="0"/>
                      </a:rPr>
                      <m:t>𝐺</m:t>
                    </m:r>
                  </m:oMath>
                </a14:m>
                <a:r>
                  <a:rPr lang="es-ES" sz="1800" dirty="0"/>
                  <a:t> es pequeño entre el estado doblado y desdoblado.</a:t>
                </a:r>
              </a:p>
              <a:p>
                <a:pPr marL="0" indent="0">
                  <a:buNone/>
                </a:pPr>
                <a:endParaRPr lang="es-ES" sz="1800" dirty="0"/>
              </a:p>
              <a:p>
                <a:endParaRPr lang="es-ES" dirty="0"/>
              </a:p>
            </p:txBody>
          </p:sp>
        </mc:Choice>
        <mc:Fallback xmlns="">
          <p:sp>
            <p:nvSpPr>
              <p:cNvPr id="4" name="Marcador de contenido 3">
                <a:extLst>
                  <a:ext uri="{FF2B5EF4-FFF2-40B4-BE49-F238E27FC236}">
                    <a16:creationId xmlns:a16="http://schemas.microsoft.com/office/drawing/2014/main" id="{1BA6B55F-C3A7-452F-B67B-2F8AC593DCFF}"/>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205757126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175BE6-19E8-FEBD-1D17-02CFB1803D80}"/>
              </a:ext>
            </a:extLst>
          </p:cNvPr>
          <p:cNvSpPr>
            <a:spLocks noGrp="1"/>
          </p:cNvSpPr>
          <p:nvPr>
            <p:ph type="title"/>
          </p:nvPr>
        </p:nvSpPr>
        <p:spPr/>
        <p:txBody>
          <a:bodyPr/>
          <a:lstStyle/>
          <a:p>
            <a:r>
              <a:rPr lang="es-ES" dirty="0"/>
              <a:t>ADN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95A2715-E6A6-8B69-D649-69BD9D9E49B3}"/>
                  </a:ext>
                </a:extLst>
              </p:cNvPr>
              <p:cNvSpPr>
                <a:spLocks noGrp="1"/>
              </p:cNvSpPr>
              <p:nvPr>
                <p:ph idx="1"/>
              </p:nvPr>
            </p:nvSpPr>
            <p:spPr/>
            <p:txBody>
              <a:bodyPr>
                <a:normAutofit/>
              </a:bodyPr>
              <a:lstStyle/>
              <a:p>
                <a:r>
                  <a:rPr lang="es-ES" dirty="0"/>
                  <a:t>Dogma central de la biología:</a:t>
                </a:r>
              </a:p>
              <a:p>
                <a:endParaRPr lang="es-ES" dirty="0"/>
              </a:p>
              <a:p>
                <a:pPr marL="0" indent="0">
                  <a:buNone/>
                </a:pPr>
                <a14:m>
                  <m:oMathPara xmlns:m="http://schemas.openxmlformats.org/officeDocument/2006/math">
                    <m:oMathParaPr>
                      <m:jc m:val="centerGroup"/>
                    </m:oMathParaPr>
                    <m:oMath xmlns:m="http://schemas.openxmlformats.org/officeDocument/2006/math">
                      <m:r>
                        <a:rPr lang="es-ES" i="1" smtClean="0">
                          <a:solidFill>
                            <a:srgbClr val="91282A"/>
                          </a:solidFill>
                          <a:effectLst/>
                          <a:latin typeface="Cambria Math" panose="02040503050406030204" pitchFamily="18" charset="0"/>
                          <a:ea typeface="Calibri" panose="020F0502020204030204" pitchFamily="34" charset="0"/>
                          <a:cs typeface="Times New Roman" panose="02020603050405020304" pitchFamily="18" charset="0"/>
                        </a:rPr>
                        <m:t>𝐴𝐷𝑁</m:t>
                      </m:r>
                      <m:r>
                        <a:rPr lang="es-ES" i="1" smtClean="0">
                          <a:solidFill>
                            <a:srgbClr val="91282A"/>
                          </a:solidFill>
                          <a:effectLst/>
                          <a:latin typeface="Cambria Math" panose="02040503050406030204" pitchFamily="18" charset="0"/>
                          <a:ea typeface="Calibri" panose="020F0502020204030204" pitchFamily="34" charset="0"/>
                          <a:cs typeface="Times New Roman" panose="02020603050405020304" pitchFamily="18" charset="0"/>
                        </a:rPr>
                        <m:t>→</m:t>
                      </m:r>
                      <m:r>
                        <a:rPr lang="es-ES" i="1" smtClean="0">
                          <a:solidFill>
                            <a:srgbClr val="91282A"/>
                          </a:solidFill>
                          <a:effectLst/>
                          <a:latin typeface="Cambria Math" panose="02040503050406030204" pitchFamily="18" charset="0"/>
                          <a:ea typeface="Calibri" panose="020F0502020204030204" pitchFamily="34" charset="0"/>
                          <a:cs typeface="Times New Roman" panose="02020603050405020304" pitchFamily="18" charset="0"/>
                        </a:rPr>
                        <m:t>𝐴𝑅𝑁</m:t>
                      </m:r>
                      <m:r>
                        <a:rPr lang="es-ES" i="1" smtClean="0">
                          <a:solidFill>
                            <a:srgbClr val="91282A"/>
                          </a:solidFill>
                          <a:effectLst/>
                          <a:latin typeface="Cambria Math" panose="02040503050406030204" pitchFamily="18" charset="0"/>
                          <a:ea typeface="Calibri" panose="020F0502020204030204" pitchFamily="34" charset="0"/>
                          <a:cs typeface="Times New Roman" panose="02020603050405020304" pitchFamily="18" charset="0"/>
                        </a:rPr>
                        <m:t>→</m:t>
                      </m:r>
                      <m:r>
                        <a:rPr lang="es-ES" i="1" smtClean="0">
                          <a:solidFill>
                            <a:srgbClr val="91282A"/>
                          </a:solidFill>
                          <a:effectLst/>
                          <a:latin typeface="Cambria Math" panose="02040503050406030204" pitchFamily="18" charset="0"/>
                          <a:ea typeface="Calibri" panose="020F0502020204030204" pitchFamily="34" charset="0"/>
                          <a:cs typeface="Times New Roman" panose="02020603050405020304" pitchFamily="18" charset="0"/>
                        </a:rPr>
                        <m:t>𝑃𝑟𝑜𝑡𝑒𝑖𝑛𝑎𝑠</m:t>
                      </m:r>
                    </m:oMath>
                  </m:oMathPara>
                </a14:m>
                <a:endParaRPr lang="es-ES" dirty="0">
                  <a:solidFill>
                    <a:srgbClr val="91282A"/>
                  </a:solidFill>
                </a:endParaRPr>
              </a:p>
              <a:p>
                <a:endParaRPr lang="es-ES" dirty="0"/>
              </a:p>
              <a:p>
                <a:r>
                  <a:rPr lang="es-ES" dirty="0"/>
                  <a:t>Toda la biología se basa en esta idea fundamental, la existencia de una molécula capaz de guardar la información esencial para la vida, transcribirla y traducirla a la generación de proteínas.</a:t>
                </a:r>
              </a:p>
            </p:txBody>
          </p:sp>
        </mc:Choice>
        <mc:Fallback xmlns="">
          <p:sp>
            <p:nvSpPr>
              <p:cNvPr id="3" name="Marcador de contenido 2">
                <a:extLst>
                  <a:ext uri="{FF2B5EF4-FFF2-40B4-BE49-F238E27FC236}">
                    <a16:creationId xmlns:a16="http://schemas.microsoft.com/office/drawing/2014/main" id="{595A2715-E6A6-8B69-D649-69BD9D9E49B3}"/>
                  </a:ext>
                </a:extLst>
              </p:cNvPr>
              <p:cNvSpPr>
                <a:spLocks noGrp="1" noRot="1" noChangeAspect="1" noMove="1" noResize="1" noEditPoints="1" noAdjustHandles="1" noChangeArrowheads="1" noChangeShapeType="1" noTextEdit="1"/>
              </p:cNvSpPr>
              <p:nvPr>
                <p:ph idx="1"/>
              </p:nvPr>
            </p:nvSpPr>
            <p:spPr>
              <a:blipFill>
                <a:blip r:embed="rId2"/>
                <a:stretch>
                  <a:fillRect l="-1043" t="-2381" r="-1217"/>
                </a:stretch>
              </a:blipFill>
            </p:spPr>
            <p:txBody>
              <a:bodyPr/>
              <a:lstStyle/>
              <a:p>
                <a:r>
                  <a:rPr lang="es-ES">
                    <a:noFill/>
                  </a:rPr>
                  <a:t> </a:t>
                </a:r>
              </a:p>
            </p:txBody>
          </p:sp>
        </mc:Fallback>
      </mc:AlternateContent>
    </p:spTree>
    <p:extLst>
      <p:ext uri="{BB962C8B-B14F-4D97-AF65-F5344CB8AC3E}">
        <p14:creationId xmlns:p14="http://schemas.microsoft.com/office/powerpoint/2010/main" val="400037351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E11AFDE-5EBE-E9A5-B1AB-B58C21B277AB}"/>
              </a:ext>
            </a:extLst>
          </p:cNvPr>
          <p:cNvPicPr>
            <a:picLocks noChangeAspect="1"/>
          </p:cNvPicPr>
          <p:nvPr/>
        </p:nvPicPr>
        <p:blipFill>
          <a:blip r:embed="rId2"/>
          <a:srcRect l="1" r="312"/>
          <a:stretch/>
        </p:blipFill>
        <p:spPr>
          <a:xfrm>
            <a:off x="947956" y="1278265"/>
            <a:ext cx="9843082" cy="5517469"/>
          </a:xfrm>
          <a:prstGeom prst="rect">
            <a:avLst/>
          </a:prstGeom>
        </p:spPr>
      </p:pic>
      <p:sp>
        <p:nvSpPr>
          <p:cNvPr id="2" name="Título 1">
            <a:extLst>
              <a:ext uri="{FF2B5EF4-FFF2-40B4-BE49-F238E27FC236}">
                <a16:creationId xmlns:a16="http://schemas.microsoft.com/office/drawing/2014/main" id="{5787E6FD-5016-B03B-FE82-077454E8A31B}"/>
              </a:ext>
            </a:extLst>
          </p:cNvPr>
          <p:cNvSpPr>
            <a:spLocks noGrp="1"/>
          </p:cNvSpPr>
          <p:nvPr>
            <p:ph type="title"/>
          </p:nvPr>
        </p:nvSpPr>
        <p:spPr/>
        <p:txBody>
          <a:bodyPr/>
          <a:lstStyle/>
          <a:p>
            <a:r>
              <a:rPr lang="es-ES" dirty="0"/>
              <a:t>Proteínas</a:t>
            </a:r>
          </a:p>
        </p:txBody>
      </p:sp>
    </p:spTree>
    <p:extLst>
      <p:ext uri="{BB962C8B-B14F-4D97-AF65-F5344CB8AC3E}">
        <p14:creationId xmlns:p14="http://schemas.microsoft.com/office/powerpoint/2010/main" val="353708563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2F5B8E-A236-8584-88BB-78254596BCEF}"/>
              </a:ext>
            </a:extLst>
          </p:cNvPr>
          <p:cNvSpPr>
            <a:spLocks noGrp="1"/>
          </p:cNvSpPr>
          <p:nvPr>
            <p:ph type="title"/>
          </p:nvPr>
        </p:nvSpPr>
        <p:spPr/>
        <p:txBody>
          <a:bodyPr/>
          <a:lstStyle/>
          <a:p>
            <a:r>
              <a:rPr lang="es-ES" dirty="0"/>
              <a:t>Proteínas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14E405B-104B-2B7E-8D59-9181672AA05C}"/>
                  </a:ext>
                </a:extLst>
              </p:cNvPr>
              <p:cNvSpPr>
                <a:spLocks noGrp="1"/>
              </p:cNvSpPr>
              <p:nvPr>
                <p:ph idx="1"/>
              </p:nvPr>
            </p:nvSpPr>
            <p:spPr>
              <a:xfrm>
                <a:off x="6096000" y="1825625"/>
                <a:ext cx="5257800" cy="4351338"/>
              </a:xfrm>
            </p:spPr>
            <p:txBody>
              <a:bodyPr>
                <a:normAutofit fontScale="85000" lnSpcReduction="10000"/>
              </a:bodyPr>
              <a:lstStyle/>
              <a:p>
                <a:r>
                  <a:rPr lang="es-ES" dirty="0"/>
                  <a:t>Rugosidad de la función de plegamiento.</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Gráfica de energía potencial tipo embudo</a:t>
                </a:r>
              </a:p>
              <a:p>
                <a:pPr marL="457200">
                  <a:lnSpc>
                    <a:spcPct val="107000"/>
                  </a:lnSpc>
                  <a:spcAft>
                    <a:spcPts val="800"/>
                  </a:spcAft>
                </a:pP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𝛥𝛥</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𝐺</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𝛥</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𝐺</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𝑆</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2</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𝛥</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𝐺</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𝑆</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𝛥𝛥</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𝐺</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&gt;0</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Una proteína puede alcanzar espontáneamente un mínimo local, pero escapar de ese mínimo requiere energía de activación</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Este estado termodinámico se llama trampa cinética</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Caer en una trampa cinética puede detener temporal o permanentemente el plegamiento, a menudo llevando a un mal plegamiento</a:t>
                </a:r>
              </a:p>
              <a:p>
                <a:pPr marL="0" indent="0">
                  <a:lnSpc>
                    <a:spcPct val="107000"/>
                  </a:lnSpc>
                  <a:spcAft>
                    <a:spcPts val="800"/>
                  </a:spcAft>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414E405B-104B-2B7E-8D59-9181672AA05C}"/>
                  </a:ext>
                </a:extLst>
              </p:cNvPr>
              <p:cNvSpPr>
                <a:spLocks noGrp="1" noRot="1" noChangeAspect="1" noMove="1" noResize="1" noEditPoints="1" noAdjustHandles="1" noChangeArrowheads="1" noChangeShapeType="1" noTextEdit="1"/>
              </p:cNvSpPr>
              <p:nvPr>
                <p:ph idx="1"/>
              </p:nvPr>
            </p:nvSpPr>
            <p:spPr>
              <a:xfrm>
                <a:off x="6096000" y="1825625"/>
                <a:ext cx="5257800" cy="4351338"/>
              </a:xfrm>
              <a:blipFill>
                <a:blip r:embed="rId2"/>
                <a:stretch>
                  <a:fillRect l="-1506" t="-2521"/>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94792C98-4850-0218-55B4-604158D47B06}"/>
              </a:ext>
            </a:extLst>
          </p:cNvPr>
          <p:cNvPicPr>
            <a:picLocks noChangeAspect="1"/>
          </p:cNvPicPr>
          <p:nvPr/>
        </p:nvPicPr>
        <p:blipFill>
          <a:blip r:embed="rId3"/>
          <a:stretch>
            <a:fillRect/>
          </a:stretch>
        </p:blipFill>
        <p:spPr>
          <a:xfrm>
            <a:off x="838200" y="1690688"/>
            <a:ext cx="4716505" cy="5167312"/>
          </a:xfrm>
          <a:prstGeom prst="rect">
            <a:avLst/>
          </a:prstGeom>
        </p:spPr>
      </p:pic>
    </p:spTree>
    <p:extLst>
      <p:ext uri="{BB962C8B-B14F-4D97-AF65-F5344CB8AC3E}">
        <p14:creationId xmlns:p14="http://schemas.microsoft.com/office/powerpoint/2010/main" val="233678868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7D65021-5E0E-33F1-E739-71242C20FBBD}"/>
              </a:ext>
            </a:extLst>
          </p:cNvPr>
          <p:cNvPicPr>
            <a:picLocks noChangeAspect="1"/>
          </p:cNvPicPr>
          <p:nvPr/>
        </p:nvPicPr>
        <p:blipFill>
          <a:blip r:embed="rId2"/>
          <a:stretch>
            <a:fillRect/>
          </a:stretch>
        </p:blipFill>
        <p:spPr>
          <a:xfrm>
            <a:off x="182511" y="1061884"/>
            <a:ext cx="5232360" cy="5796116"/>
          </a:xfrm>
          <a:prstGeom prst="rect">
            <a:avLst/>
          </a:prstGeom>
        </p:spPr>
      </p:pic>
      <p:sp>
        <p:nvSpPr>
          <p:cNvPr id="2" name="Título 1">
            <a:extLst>
              <a:ext uri="{FF2B5EF4-FFF2-40B4-BE49-F238E27FC236}">
                <a16:creationId xmlns:a16="http://schemas.microsoft.com/office/drawing/2014/main" id="{543AD9D2-0E37-5B7E-CFE4-A2F6085F573F}"/>
              </a:ext>
            </a:extLst>
          </p:cNvPr>
          <p:cNvSpPr>
            <a:spLocks noGrp="1"/>
          </p:cNvSpPr>
          <p:nvPr>
            <p:ph type="title"/>
          </p:nvPr>
        </p:nvSpPr>
        <p:spPr/>
        <p:txBody>
          <a:bodyPr/>
          <a:lstStyle/>
          <a:p>
            <a:r>
              <a:rPr lang="es-ES" dirty="0"/>
              <a:t>Proteínas</a:t>
            </a:r>
          </a:p>
        </p:txBody>
      </p:sp>
      <p:sp>
        <p:nvSpPr>
          <p:cNvPr id="3" name="Marcador de contenido 2">
            <a:extLst>
              <a:ext uri="{FF2B5EF4-FFF2-40B4-BE49-F238E27FC236}">
                <a16:creationId xmlns:a16="http://schemas.microsoft.com/office/drawing/2014/main" id="{40C2464C-A5B4-5EEA-3438-A3764728EB29}"/>
              </a:ext>
            </a:extLst>
          </p:cNvPr>
          <p:cNvSpPr>
            <a:spLocks noGrp="1"/>
          </p:cNvSpPr>
          <p:nvPr>
            <p:ph idx="1"/>
          </p:nvPr>
        </p:nvSpPr>
        <p:spPr>
          <a:xfrm>
            <a:off x="6096000" y="1825625"/>
            <a:ext cx="5257800" cy="4351338"/>
          </a:xfrm>
        </p:spPr>
        <p:txBody>
          <a:bodyPr>
            <a:normAutofit fontScale="70000" lnSpcReduction="20000"/>
          </a:bodyPr>
          <a:lstStyle/>
          <a:p>
            <a:pPr marL="514350" indent="-514350">
              <a:buAutoNum type="arabicPeriod"/>
            </a:pPr>
            <a:endParaRPr lang="es-ES" dirty="0"/>
          </a:p>
          <a:p>
            <a:pPr marL="0" indent="0">
              <a:buNone/>
            </a:pPr>
            <a:r>
              <a:rPr lang="es-ES" sz="4000" dirty="0"/>
              <a:t>Características del plegamiento de proteínas.</a:t>
            </a:r>
          </a:p>
          <a:p>
            <a:pPr marL="514350" indent="-514350">
              <a:buAutoNum type="arabicPeriod"/>
            </a:pPr>
            <a:r>
              <a:rPr lang="es-ES" dirty="0"/>
              <a:t>Rapidez: Las proteínas se pliegan en la escala de los milisegundos</a:t>
            </a:r>
          </a:p>
          <a:p>
            <a:pPr marL="514350" indent="-514350">
              <a:buAutoNum type="arabicPeriod"/>
            </a:pPr>
            <a:r>
              <a:rPr lang="es-ES" dirty="0"/>
              <a:t>Altamente cooperativas: Los estados intermedios prácticamente no se observan nunca.</a:t>
            </a:r>
          </a:p>
          <a:p>
            <a:pPr marL="514350" indent="-514350">
              <a:buAutoNum type="arabicPeriod"/>
            </a:pPr>
            <a:r>
              <a:rPr lang="es-ES" dirty="0"/>
              <a:t>Heterogeneidad del punto de partida: Da igual cual sea la configuración inicial de la proteína, todas acaban en el mismo estado.</a:t>
            </a:r>
          </a:p>
          <a:p>
            <a:pPr marL="514350" indent="-514350">
              <a:buAutoNum type="arabicPeriod"/>
            </a:pPr>
            <a:r>
              <a:rPr lang="es-ES" dirty="0"/>
              <a:t>Autoensamblaje: Las proteínas se ensamblan directamente mientras se van creando</a:t>
            </a:r>
          </a:p>
        </p:txBody>
      </p:sp>
    </p:spTree>
    <p:extLst>
      <p:ext uri="{BB962C8B-B14F-4D97-AF65-F5344CB8AC3E}">
        <p14:creationId xmlns:p14="http://schemas.microsoft.com/office/powerpoint/2010/main" val="196104992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5A1CC-5F3A-3BD0-E829-2D909A783B4D}"/>
              </a:ext>
            </a:extLst>
          </p:cNvPr>
          <p:cNvSpPr>
            <a:spLocks noGrp="1"/>
          </p:cNvSpPr>
          <p:nvPr>
            <p:ph type="title"/>
          </p:nvPr>
        </p:nvSpPr>
        <p:spPr/>
        <p:txBody>
          <a:bodyPr/>
          <a:lstStyle/>
          <a:p>
            <a:r>
              <a:rPr lang="es-ES" dirty="0"/>
              <a:t>Proteínas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537B99B-C9C8-BAD0-CFE4-254B028EF120}"/>
                  </a:ext>
                </a:extLst>
              </p:cNvPr>
              <p:cNvSpPr>
                <a:spLocks noGrp="1"/>
              </p:cNvSpPr>
              <p:nvPr>
                <p:ph sz="half" idx="1"/>
              </p:nvPr>
            </p:nvSpPr>
            <p:spPr/>
            <p:txBody>
              <a:bodyPr>
                <a:normAutofit/>
              </a:bodyPr>
              <a:lstStyle/>
              <a:p>
                <a:r>
                  <a:rPr lang="es-ES" sz="1800" dirty="0"/>
                  <a:t>Con todo lo que hemos entendido en el tema anterior, podemos entender un modelo muy simple del doblado de proteínas.</a:t>
                </a:r>
              </a:p>
              <a:p>
                <a:r>
                  <a:rPr lang="es-ES" sz="1800" dirty="0"/>
                  <a:t>Vamos a pensar en un modelo bidimensional, donde vemos las proteínas como una cadena. Éstas solo se pueden mover 90º y solo se permite una rotación por cada </a:t>
                </a:r>
                <a14:m>
                  <m:oMath xmlns:m="http://schemas.openxmlformats.org/officeDocument/2006/math">
                    <m:r>
                      <m:rPr>
                        <m:sty m:val="p"/>
                      </m:rPr>
                      <a:rPr lang="es-ES" sz="1800" b="0" i="0" smtClean="0">
                        <a:latin typeface="Cambria Math" panose="02040503050406030204" pitchFamily="18" charset="0"/>
                      </a:rPr>
                      <m:t>Δt</m:t>
                    </m:r>
                    <m:r>
                      <a:rPr lang="es-ES" sz="1800" b="0" i="0" smtClean="0">
                        <a:latin typeface="Cambria Math" panose="02040503050406030204" pitchFamily="18" charset="0"/>
                      </a:rPr>
                      <m:t>.</m:t>
                    </m:r>
                  </m:oMath>
                </a14:m>
                <a:endParaRPr lang="es-ES" sz="1800" dirty="0"/>
              </a:p>
              <a:p>
                <a:r>
                  <a:rPr lang="es-ES" sz="1800" dirty="0"/>
                  <a:t>Cada aminoácido se representa como una esfera, que será negra si es hidrofóbica (H) y blanca si es hidrofílica (P).</a:t>
                </a:r>
              </a:p>
              <a:p>
                <a:r>
                  <a:rPr lang="es-ES" sz="1800" dirty="0"/>
                  <a:t>Los enlaces se representan por líneas rectas.</a:t>
                </a:r>
              </a:p>
              <a:p>
                <a:r>
                  <a:rPr lang="es-ES" sz="1800" dirty="0"/>
                  <a:t>Los enlaces </a:t>
                </a:r>
                <a14:m>
                  <m:oMath xmlns:m="http://schemas.openxmlformats.org/officeDocument/2006/math">
                    <m:r>
                      <a:rPr lang="es-ES" sz="1800" i="1" dirty="0" smtClean="0">
                        <a:latin typeface="Cambria Math" panose="02040503050406030204" pitchFamily="18" charset="0"/>
                      </a:rPr>
                      <m:t>𝐻</m:t>
                    </m:r>
                    <m:r>
                      <a:rPr lang="es-ES" sz="1800" i="1" dirty="0" smtClean="0">
                        <a:latin typeface="Cambria Math" panose="02040503050406030204" pitchFamily="18" charset="0"/>
                      </a:rPr>
                      <m:t>−</m:t>
                    </m:r>
                    <m:r>
                      <a:rPr lang="es-ES" sz="1800" i="1" dirty="0" smtClean="0">
                        <a:latin typeface="Cambria Math" panose="02040503050406030204" pitchFamily="18" charset="0"/>
                      </a:rPr>
                      <m:t>𝐻</m:t>
                    </m:r>
                    <m:r>
                      <a:rPr lang="es-ES" sz="1800" i="1" dirty="0" smtClean="0">
                        <a:latin typeface="Cambria Math" panose="02040503050406030204" pitchFamily="18" charset="0"/>
                      </a:rPr>
                      <m:t> (</m:t>
                    </m:r>
                    <m:r>
                      <m:rPr>
                        <m:sty m:val="p"/>
                      </m:rPr>
                      <a:rPr lang="es-ES" sz="1800" b="0" i="0" dirty="0" smtClean="0">
                        <a:latin typeface="Cambria Math" panose="02040503050406030204" pitchFamily="18" charset="0"/>
                      </a:rPr>
                      <m:t>Δ</m:t>
                    </m:r>
                    <m:r>
                      <a:rPr lang="es-ES" sz="1800" b="0" i="1" dirty="0" smtClean="0">
                        <a:latin typeface="Cambria Math" panose="02040503050406030204" pitchFamily="18" charset="0"/>
                      </a:rPr>
                      <m:t>𝐸</m:t>
                    </m:r>
                    <m:r>
                      <a:rPr lang="es-ES" sz="1800" b="0" i="1" dirty="0" smtClean="0">
                        <a:latin typeface="Cambria Math" panose="02040503050406030204" pitchFamily="18" charset="0"/>
                        <a:ea typeface="Cambria Math" panose="02040503050406030204" pitchFamily="18" charset="0"/>
                      </a:rPr>
                      <m:t>≈</m:t>
                    </m:r>
                    <m:f>
                      <m:fPr>
                        <m:ctrlPr>
                          <a:rPr lang="es-ES" sz="1800" b="0" i="1" dirty="0" smtClean="0">
                            <a:latin typeface="Cambria Math" panose="02040503050406030204" pitchFamily="18" charset="0"/>
                            <a:ea typeface="Cambria Math" panose="02040503050406030204" pitchFamily="18" charset="0"/>
                          </a:rPr>
                        </m:ctrlPr>
                      </m:fPr>
                      <m:num>
                        <m:r>
                          <a:rPr lang="es-ES" sz="1800" b="0" i="1" dirty="0" smtClean="0">
                            <a:latin typeface="Cambria Math" panose="02040503050406030204" pitchFamily="18" charset="0"/>
                            <a:ea typeface="Cambria Math" panose="02040503050406030204" pitchFamily="18" charset="0"/>
                          </a:rPr>
                          <m:t>1</m:t>
                        </m:r>
                      </m:num>
                      <m:den>
                        <m:r>
                          <a:rPr lang="es-ES" sz="1800" b="0" i="1" dirty="0" smtClean="0">
                            <a:latin typeface="Cambria Math" panose="02040503050406030204" pitchFamily="18" charset="0"/>
                            <a:ea typeface="Cambria Math" panose="02040503050406030204" pitchFamily="18" charset="0"/>
                          </a:rPr>
                          <m:t>3</m:t>
                        </m:r>
                      </m:den>
                    </m:f>
                    <m:sSub>
                      <m:sSubPr>
                        <m:ctrlPr>
                          <a:rPr lang="es-ES" sz="1800" b="0" i="1" dirty="0" smtClean="0">
                            <a:latin typeface="Cambria Math" panose="02040503050406030204" pitchFamily="18" charset="0"/>
                            <a:ea typeface="Cambria Math" panose="02040503050406030204" pitchFamily="18" charset="0"/>
                          </a:rPr>
                        </m:ctrlPr>
                      </m:sSubPr>
                      <m:e>
                        <m:r>
                          <a:rPr lang="es-ES" sz="1800" b="0" i="1" dirty="0" smtClean="0">
                            <a:latin typeface="Cambria Math" panose="02040503050406030204" pitchFamily="18" charset="0"/>
                            <a:ea typeface="Cambria Math" panose="02040503050406030204" pitchFamily="18" charset="0"/>
                          </a:rPr>
                          <m:t>𝑘</m:t>
                        </m:r>
                      </m:e>
                      <m:sub>
                        <m:r>
                          <a:rPr lang="es-ES" sz="1800" b="0" i="1" dirty="0" smtClean="0">
                            <a:latin typeface="Cambria Math" panose="02040503050406030204" pitchFamily="18" charset="0"/>
                            <a:ea typeface="Cambria Math" panose="02040503050406030204" pitchFamily="18" charset="0"/>
                          </a:rPr>
                          <m:t>𝐵</m:t>
                        </m:r>
                      </m:sub>
                    </m:sSub>
                    <m:r>
                      <a:rPr lang="es-ES" sz="1800" b="0" i="1" dirty="0" smtClean="0">
                        <a:latin typeface="Cambria Math" panose="02040503050406030204" pitchFamily="18" charset="0"/>
                        <a:ea typeface="Cambria Math" panose="02040503050406030204" pitchFamily="18" charset="0"/>
                      </a:rPr>
                      <m:t>𝑇</m:t>
                    </m:r>
                    <m:r>
                      <a:rPr lang="es-ES" sz="1800" i="1" dirty="0" smtClean="0">
                        <a:latin typeface="Cambria Math" panose="02040503050406030204" pitchFamily="18" charset="0"/>
                      </a:rPr>
                      <m:t>)</m:t>
                    </m:r>
                  </m:oMath>
                </a14:m>
                <a:r>
                  <a:rPr lang="es-ES" sz="1800" dirty="0"/>
                  <a:t> y </a:t>
                </a:r>
                <a14:m>
                  <m:oMath xmlns:m="http://schemas.openxmlformats.org/officeDocument/2006/math">
                    <m:r>
                      <a:rPr lang="es-ES" sz="1800" b="0" i="1" smtClean="0">
                        <a:latin typeface="Cambria Math" panose="02040503050406030204" pitchFamily="18" charset="0"/>
                      </a:rPr>
                      <m:t>𝑃</m:t>
                    </m:r>
                    <m:r>
                      <a:rPr lang="es-ES" sz="1800" b="0" i="1" smtClean="0">
                        <a:latin typeface="Cambria Math" panose="02040503050406030204" pitchFamily="18" charset="0"/>
                      </a:rPr>
                      <m:t>−</m:t>
                    </m:r>
                    <m:r>
                      <a:rPr lang="es-ES" sz="1800" b="0" i="1" smtClean="0">
                        <a:latin typeface="Cambria Math" panose="02040503050406030204" pitchFamily="18" charset="0"/>
                      </a:rPr>
                      <m:t>𝑃</m:t>
                    </m:r>
                  </m:oMath>
                </a14:m>
                <a:r>
                  <a:rPr lang="es-ES" sz="1800" dirty="0"/>
                  <a:t> son energéticamente favorables.</a:t>
                </a:r>
              </a:p>
              <a:p>
                <a:endParaRPr lang="es-ES" sz="1800" dirty="0"/>
              </a:p>
            </p:txBody>
          </p:sp>
        </mc:Choice>
        <mc:Fallback xmlns="">
          <p:sp>
            <p:nvSpPr>
              <p:cNvPr id="3" name="Marcador de contenido 2">
                <a:extLst>
                  <a:ext uri="{FF2B5EF4-FFF2-40B4-BE49-F238E27FC236}">
                    <a16:creationId xmlns:a16="http://schemas.microsoft.com/office/drawing/2014/main" id="{F537B99B-C9C8-BAD0-CFE4-254B028EF120}"/>
                  </a:ext>
                </a:extLst>
              </p:cNvPr>
              <p:cNvSpPr>
                <a:spLocks noGrp="1" noRot="1" noChangeAspect="1" noMove="1" noResize="1" noEditPoints="1" noAdjustHandles="1" noChangeArrowheads="1" noChangeShapeType="1" noTextEdit="1"/>
              </p:cNvSpPr>
              <p:nvPr>
                <p:ph sz="half" idx="1"/>
              </p:nvPr>
            </p:nvSpPr>
            <p:spPr>
              <a:blipFill>
                <a:blip r:embed="rId2"/>
                <a:stretch>
                  <a:fillRect l="-824" t="-126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E42041ED-D403-6779-70AA-BD3975DF0A37}"/>
              </a:ext>
            </a:extLst>
          </p:cNvPr>
          <p:cNvPicPr>
            <a:picLocks noGrp="1" noChangeAspect="1"/>
          </p:cNvPicPr>
          <p:nvPr>
            <p:ph sz="half" idx="2"/>
          </p:nvPr>
        </p:nvPicPr>
        <p:blipFill>
          <a:blip r:embed="rId3"/>
          <a:stretch>
            <a:fillRect/>
          </a:stretch>
        </p:blipFill>
        <p:spPr>
          <a:xfrm>
            <a:off x="7909367" y="1825625"/>
            <a:ext cx="1707265" cy="4351338"/>
          </a:xfrm>
        </p:spPr>
      </p:pic>
    </p:spTree>
    <p:extLst>
      <p:ext uri="{BB962C8B-B14F-4D97-AF65-F5344CB8AC3E}">
        <p14:creationId xmlns:p14="http://schemas.microsoft.com/office/powerpoint/2010/main" val="109265880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3FF81B-3646-9F78-9D57-D21CFACD5F8E}"/>
              </a:ext>
            </a:extLst>
          </p:cNvPr>
          <p:cNvSpPr>
            <a:spLocks noGrp="1"/>
          </p:cNvSpPr>
          <p:nvPr>
            <p:ph type="title"/>
          </p:nvPr>
        </p:nvSpPr>
        <p:spPr/>
        <p:txBody>
          <a:bodyPr/>
          <a:lstStyle/>
          <a:p>
            <a:r>
              <a:rPr lang="es-ES" dirty="0"/>
              <a:t>Proteínas</a:t>
            </a:r>
          </a:p>
        </p:txBody>
      </p:sp>
      <p:sp>
        <p:nvSpPr>
          <p:cNvPr id="3" name="Marcador de contenido 2">
            <a:extLst>
              <a:ext uri="{FF2B5EF4-FFF2-40B4-BE49-F238E27FC236}">
                <a16:creationId xmlns:a16="http://schemas.microsoft.com/office/drawing/2014/main" id="{D90F3BF3-90AB-C341-45C4-C96372584F93}"/>
              </a:ext>
            </a:extLst>
          </p:cNvPr>
          <p:cNvSpPr>
            <a:spLocks noGrp="1"/>
          </p:cNvSpPr>
          <p:nvPr>
            <p:ph sz="half" idx="1"/>
          </p:nvPr>
        </p:nvSpPr>
        <p:spPr/>
        <p:txBody>
          <a:bodyPr/>
          <a:lstStyle/>
          <a:p>
            <a:endParaRPr lang="es-ES" dirty="0">
              <a:hlinkClick r:id="rId2"/>
            </a:endParaRPr>
          </a:p>
          <a:p>
            <a:endParaRPr lang="es-ES" dirty="0">
              <a:hlinkClick r:id="rId2"/>
            </a:endParaRPr>
          </a:p>
          <a:p>
            <a:r>
              <a:rPr lang="es-ES" dirty="0" err="1">
                <a:hlinkClick r:id="rId2"/>
              </a:rPr>
              <a:t>Protein</a:t>
            </a:r>
            <a:r>
              <a:rPr lang="es-ES" dirty="0">
                <a:hlinkClick r:id="rId2"/>
              </a:rPr>
              <a:t> </a:t>
            </a:r>
            <a:r>
              <a:rPr lang="es-ES" dirty="0" err="1">
                <a:hlinkClick r:id="rId2"/>
              </a:rPr>
              <a:t>structure</a:t>
            </a:r>
            <a:r>
              <a:rPr lang="es-ES" dirty="0">
                <a:hlinkClick r:id="rId2"/>
              </a:rPr>
              <a:t> </a:t>
            </a:r>
            <a:r>
              <a:rPr lang="es-ES" dirty="0" err="1">
                <a:hlinkClick r:id="rId2"/>
              </a:rPr>
              <a:t>prediction</a:t>
            </a:r>
            <a:r>
              <a:rPr lang="es-ES" dirty="0">
                <a:hlinkClick r:id="rId2"/>
              </a:rPr>
              <a:t> in 2D HP </a:t>
            </a:r>
            <a:r>
              <a:rPr lang="es-ES" dirty="0" err="1">
                <a:hlinkClick r:id="rId2"/>
              </a:rPr>
              <a:t>lattice</a:t>
            </a:r>
            <a:r>
              <a:rPr lang="es-ES" dirty="0">
                <a:hlinkClick r:id="rId2"/>
              </a:rPr>
              <a:t> </a:t>
            </a:r>
            <a:r>
              <a:rPr lang="es-ES" dirty="0" err="1">
                <a:hlinkClick r:id="rId2"/>
              </a:rPr>
              <a:t>model</a:t>
            </a:r>
            <a:r>
              <a:rPr lang="es-ES" dirty="0">
                <a:hlinkClick r:id="rId2"/>
              </a:rPr>
              <a:t> </a:t>
            </a:r>
            <a:r>
              <a:rPr lang="es-ES" dirty="0" err="1">
                <a:hlinkClick r:id="rId2"/>
              </a:rPr>
              <a:t>using</a:t>
            </a:r>
            <a:r>
              <a:rPr lang="es-ES" dirty="0">
                <a:hlinkClick r:id="rId2"/>
              </a:rPr>
              <a:t> </a:t>
            </a:r>
            <a:r>
              <a:rPr lang="es-ES" dirty="0" err="1">
                <a:hlinkClick r:id="rId2"/>
              </a:rPr>
              <a:t>particle</a:t>
            </a:r>
            <a:r>
              <a:rPr lang="es-ES" dirty="0">
                <a:hlinkClick r:id="rId2"/>
              </a:rPr>
              <a:t> </a:t>
            </a:r>
            <a:r>
              <a:rPr lang="es-ES" dirty="0" err="1">
                <a:hlinkClick r:id="rId2"/>
              </a:rPr>
              <a:t>swarm</a:t>
            </a:r>
            <a:r>
              <a:rPr lang="es-ES" dirty="0">
                <a:hlinkClick r:id="rId2"/>
              </a:rPr>
              <a:t> </a:t>
            </a:r>
            <a:r>
              <a:rPr lang="es-ES" dirty="0" err="1">
                <a:hlinkClick r:id="rId2"/>
              </a:rPr>
              <a:t>optimization</a:t>
            </a:r>
            <a:r>
              <a:rPr lang="es-ES" dirty="0">
                <a:hlinkClick r:id="rId2"/>
              </a:rPr>
              <a:t> [F. Espalmado] (youtube.com)</a:t>
            </a:r>
            <a:endParaRPr lang="es-ES" dirty="0"/>
          </a:p>
        </p:txBody>
      </p:sp>
      <p:pic>
        <p:nvPicPr>
          <p:cNvPr id="6" name="Marcador de contenido 5">
            <a:extLst>
              <a:ext uri="{FF2B5EF4-FFF2-40B4-BE49-F238E27FC236}">
                <a16:creationId xmlns:a16="http://schemas.microsoft.com/office/drawing/2014/main" id="{2F6405CA-73C6-4F4E-81CD-44830AE2FC9C}"/>
              </a:ext>
            </a:extLst>
          </p:cNvPr>
          <p:cNvPicPr>
            <a:picLocks noGrp="1" noChangeAspect="1"/>
          </p:cNvPicPr>
          <p:nvPr>
            <p:ph sz="half" idx="2"/>
          </p:nvPr>
        </p:nvPicPr>
        <p:blipFill>
          <a:blip r:embed="rId3"/>
          <a:stretch>
            <a:fillRect/>
          </a:stretch>
        </p:blipFill>
        <p:spPr>
          <a:xfrm>
            <a:off x="6826045" y="2710963"/>
            <a:ext cx="4267200" cy="1990725"/>
          </a:xfrm>
        </p:spPr>
      </p:pic>
    </p:spTree>
    <p:extLst>
      <p:ext uri="{BB962C8B-B14F-4D97-AF65-F5344CB8AC3E}">
        <p14:creationId xmlns:p14="http://schemas.microsoft.com/office/powerpoint/2010/main" val="237667442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420B1-3952-F924-277F-D577D7C7518F}"/>
              </a:ext>
            </a:extLst>
          </p:cNvPr>
          <p:cNvSpPr>
            <a:spLocks noGrp="1"/>
          </p:cNvSpPr>
          <p:nvPr>
            <p:ph type="title"/>
          </p:nvPr>
        </p:nvSpPr>
        <p:spPr/>
        <p:txBody>
          <a:bodyPr/>
          <a:lstStyle/>
          <a:p>
            <a:r>
              <a:rPr lang="es-ES" dirty="0"/>
              <a:t>ATP</a:t>
            </a:r>
          </a:p>
        </p:txBody>
      </p:sp>
      <p:pic>
        <p:nvPicPr>
          <p:cNvPr id="6" name="Marcador de contenido 5">
            <a:extLst>
              <a:ext uri="{FF2B5EF4-FFF2-40B4-BE49-F238E27FC236}">
                <a16:creationId xmlns:a16="http://schemas.microsoft.com/office/drawing/2014/main" id="{6D31B630-5300-A229-12DA-DFEB943ECC65}"/>
              </a:ext>
            </a:extLst>
          </p:cNvPr>
          <p:cNvPicPr>
            <a:picLocks noGrp="1" noChangeAspect="1"/>
          </p:cNvPicPr>
          <p:nvPr>
            <p:ph sz="half" idx="2"/>
          </p:nvPr>
        </p:nvPicPr>
        <p:blipFill>
          <a:blip r:embed="rId2"/>
          <a:stretch>
            <a:fillRect/>
          </a:stretch>
        </p:blipFill>
        <p:spPr>
          <a:xfrm>
            <a:off x="1791730" y="1453135"/>
            <a:ext cx="8608539" cy="3951729"/>
          </a:xfrm>
        </p:spPr>
      </p:pic>
    </p:spTree>
    <p:extLst>
      <p:ext uri="{BB962C8B-B14F-4D97-AF65-F5344CB8AC3E}">
        <p14:creationId xmlns:p14="http://schemas.microsoft.com/office/powerpoint/2010/main" val="379734492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A41BEE32-A36D-00F6-E91F-855D5F83683B}"/>
              </a:ext>
            </a:extLst>
          </p:cNvPr>
          <p:cNvPicPr>
            <a:picLocks noGrp="1" noChangeAspect="1"/>
          </p:cNvPicPr>
          <p:nvPr>
            <p:ph sz="half" idx="2"/>
          </p:nvPr>
        </p:nvPicPr>
        <p:blipFill>
          <a:blip r:embed="rId2"/>
          <a:stretch>
            <a:fillRect/>
          </a:stretch>
        </p:blipFill>
        <p:spPr>
          <a:xfrm>
            <a:off x="5723444" y="2438367"/>
            <a:ext cx="6468556" cy="2969375"/>
          </a:xfrm>
        </p:spPr>
      </p:pic>
      <p:sp>
        <p:nvSpPr>
          <p:cNvPr id="2" name="Título 1">
            <a:extLst>
              <a:ext uri="{FF2B5EF4-FFF2-40B4-BE49-F238E27FC236}">
                <a16:creationId xmlns:a16="http://schemas.microsoft.com/office/drawing/2014/main" id="{5D2F4EF1-D734-4D5D-8737-2CE934B1811E}"/>
              </a:ext>
            </a:extLst>
          </p:cNvPr>
          <p:cNvSpPr>
            <a:spLocks noGrp="1"/>
          </p:cNvSpPr>
          <p:nvPr>
            <p:ph type="title"/>
          </p:nvPr>
        </p:nvSpPr>
        <p:spPr/>
        <p:txBody>
          <a:bodyPr/>
          <a:lstStyle/>
          <a:p>
            <a:r>
              <a:rPr lang="es-ES" dirty="0"/>
              <a:t>ATP</a:t>
            </a:r>
          </a:p>
        </p:txBody>
      </p:sp>
      <p:sp>
        <p:nvSpPr>
          <p:cNvPr id="3" name="Marcador de contenido 2">
            <a:extLst>
              <a:ext uri="{FF2B5EF4-FFF2-40B4-BE49-F238E27FC236}">
                <a16:creationId xmlns:a16="http://schemas.microsoft.com/office/drawing/2014/main" id="{DB5D40DD-34A8-82EE-5D9B-8FFBB0024609}"/>
              </a:ext>
            </a:extLst>
          </p:cNvPr>
          <p:cNvSpPr>
            <a:spLocks noGrp="1"/>
          </p:cNvSpPr>
          <p:nvPr>
            <p:ph sz="half" idx="1"/>
          </p:nvPr>
        </p:nvSpPr>
        <p:spPr/>
        <p:txBody>
          <a:bodyPr/>
          <a:lstStyle/>
          <a:p>
            <a:r>
              <a:rPr lang="es-ES" dirty="0"/>
              <a:t>Todos los procesos celulares que requieren energía consumen ATP. </a:t>
            </a:r>
          </a:p>
          <a:p>
            <a:r>
              <a:rPr lang="es-ES" dirty="0"/>
              <a:t>La reacción química que libera energía consiste en la separación de la molécula de ATP en ADP y un grupo fosfato.</a:t>
            </a:r>
          </a:p>
          <a:p>
            <a:endParaRPr lang="es-ES" dirty="0"/>
          </a:p>
          <a:p>
            <a:endParaRPr lang="es-ES" dirty="0"/>
          </a:p>
        </p:txBody>
      </p:sp>
    </p:spTree>
    <p:extLst>
      <p:ext uri="{BB962C8B-B14F-4D97-AF65-F5344CB8AC3E}">
        <p14:creationId xmlns:p14="http://schemas.microsoft.com/office/powerpoint/2010/main" val="114236345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7C1B9-2661-8D3A-CED4-05D65C52D9DD}"/>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B7EF673-1414-1038-44F4-14FA6D3D20FB}"/>
                  </a:ext>
                </a:extLst>
              </p:cNvPr>
              <p:cNvSpPr>
                <a:spLocks noGrp="1"/>
              </p:cNvSpPr>
              <p:nvPr>
                <p:ph sz="half" idx="1"/>
              </p:nvPr>
            </p:nvSpPr>
            <p:spPr/>
            <p:txBody>
              <a:bodyPr>
                <a:normAutofit fontScale="92500" lnSpcReduction="10000"/>
              </a:bodyPr>
              <a:lstStyle/>
              <a:p>
                <a:r>
                  <a:rPr lang="es-ES" dirty="0"/>
                  <a:t>El ATP se fija a la estructura de algunas proteínas para hacer que realicen trabajo útil.</a:t>
                </a:r>
              </a:p>
              <a:p>
                <a:r>
                  <a:rPr lang="es-ES" dirty="0"/>
                  <a:t>El proceso que transforma ADP en ATP necesita de glucosa y oxígeno para funcionar y por cada glucosa genera 36 moléculas de ATP</a:t>
                </a:r>
              </a:p>
              <a:p>
                <a:r>
                  <a:rPr lang="es-ES" kern="100" dirty="0">
                    <a:effectLst/>
                    <a:latin typeface="Calibri" panose="020F0502020204030204" pitchFamily="34" charset="0"/>
                    <a:ea typeface="Times New Roman" panose="02020603050405020304" pitchFamily="18" charset="0"/>
                    <a:cs typeface="Times New Roman" panose="02020603050405020304" pitchFamily="18" charset="0"/>
                  </a:rPr>
                  <a:t>Cada molécula de ATP puede generar una energía de aproximadamente </a:t>
                </a:r>
                <a14:m>
                  <m:oMath xmlns:m="http://schemas.openxmlformats.org/officeDocument/2006/math">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𝐸</m:t>
                    </m:r>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≈20−25</m:t>
                    </m:r>
                    <m:sSub>
                      <m:sSubPr>
                        <m:ctrlPr>
                          <a:rPr lang="es-ES"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𝑇</m:t>
                    </m:r>
                  </m:oMath>
                </a14:m>
                <a:endParaRPr lang="es-E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endParaRPr lang="es-ES" dirty="0"/>
              </a:p>
            </p:txBody>
          </p:sp>
        </mc:Choice>
        <mc:Fallback xmlns="">
          <p:sp>
            <p:nvSpPr>
              <p:cNvPr id="3" name="Marcador de contenido 2">
                <a:extLst>
                  <a:ext uri="{FF2B5EF4-FFF2-40B4-BE49-F238E27FC236}">
                    <a16:creationId xmlns:a16="http://schemas.microsoft.com/office/drawing/2014/main" id="{AB7EF673-1414-1038-44F4-14FA6D3D20FB}"/>
                  </a:ext>
                </a:extLst>
              </p:cNvPr>
              <p:cNvSpPr>
                <a:spLocks noGrp="1" noRot="1" noChangeAspect="1" noMove="1" noResize="1" noEditPoints="1" noAdjustHandles="1" noChangeArrowheads="1" noChangeShapeType="1" noTextEdit="1"/>
              </p:cNvSpPr>
              <p:nvPr>
                <p:ph sz="half" idx="1"/>
              </p:nvPr>
            </p:nvSpPr>
            <p:spPr>
              <a:blipFill>
                <a:blip r:embed="rId2"/>
                <a:stretch>
                  <a:fillRect l="-1882" t="-2801" r="-294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89AA1F74-EF0E-9AFF-7350-F4DC56576513}"/>
              </a:ext>
            </a:extLst>
          </p:cNvPr>
          <p:cNvPicPr>
            <a:picLocks noGrp="1" noChangeAspect="1"/>
          </p:cNvPicPr>
          <p:nvPr>
            <p:ph sz="half" idx="2"/>
          </p:nvPr>
        </p:nvPicPr>
        <p:blipFill>
          <a:blip r:embed="rId3"/>
          <a:stretch>
            <a:fillRect/>
          </a:stretch>
        </p:blipFill>
        <p:spPr>
          <a:xfrm>
            <a:off x="6172199" y="3206653"/>
            <a:ext cx="5926099" cy="1817631"/>
          </a:xfrm>
        </p:spPr>
      </p:pic>
    </p:spTree>
    <p:extLst>
      <p:ext uri="{BB962C8B-B14F-4D97-AF65-F5344CB8AC3E}">
        <p14:creationId xmlns:p14="http://schemas.microsoft.com/office/powerpoint/2010/main" val="125272500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933FA-6630-FB6C-9612-4DA39978E467}"/>
              </a:ext>
            </a:extLst>
          </p:cNvPr>
          <p:cNvSpPr>
            <a:spLocks noGrp="1"/>
          </p:cNvSpPr>
          <p:nvPr>
            <p:ph type="title"/>
          </p:nvPr>
        </p:nvSpPr>
        <p:spPr/>
        <p:txBody>
          <a:bodyPr/>
          <a:lstStyle/>
          <a:p>
            <a:r>
              <a:rPr lang="es-ES" dirty="0"/>
              <a:t>ATP</a:t>
            </a:r>
          </a:p>
        </p:txBody>
      </p:sp>
      <p:sp>
        <p:nvSpPr>
          <p:cNvPr id="3" name="Marcador de contenido 2">
            <a:extLst>
              <a:ext uri="{FF2B5EF4-FFF2-40B4-BE49-F238E27FC236}">
                <a16:creationId xmlns:a16="http://schemas.microsoft.com/office/drawing/2014/main" id="{C838735B-5F29-75D7-39F1-F9A4FD7DF5DC}"/>
              </a:ext>
            </a:extLst>
          </p:cNvPr>
          <p:cNvSpPr>
            <a:spLocks noGrp="1"/>
          </p:cNvSpPr>
          <p:nvPr>
            <p:ph sz="half" idx="1"/>
          </p:nvPr>
        </p:nvSpPr>
        <p:spPr/>
        <p:txBody>
          <a:bodyPr/>
          <a:lstStyle/>
          <a:p>
            <a:r>
              <a:rPr lang="es-ES" dirty="0"/>
              <a:t>Recordemos, en el T2 dijimos que había un desbalance de cargas en la membrana celular.</a:t>
            </a:r>
          </a:p>
          <a:p>
            <a:r>
              <a:rPr lang="es-ES" dirty="0"/>
              <a:t>Veamos cuanta energía se necesita para mover un ion en contra del campo eléctrico.</a:t>
            </a:r>
          </a:p>
          <a:p>
            <a:endParaRPr lang="es-ES" dirty="0"/>
          </a:p>
        </p:txBody>
      </p:sp>
      <p:pic>
        <p:nvPicPr>
          <p:cNvPr id="5" name="Marcador de contenido 4">
            <a:extLst>
              <a:ext uri="{FF2B5EF4-FFF2-40B4-BE49-F238E27FC236}">
                <a16:creationId xmlns:a16="http://schemas.microsoft.com/office/drawing/2014/main" id="{F6788DDC-DF85-AC56-BCE6-687C4A25500A}"/>
              </a:ext>
            </a:extLst>
          </p:cNvPr>
          <p:cNvPicPr>
            <a:picLocks noGrp="1" noChangeAspect="1"/>
          </p:cNvPicPr>
          <p:nvPr>
            <p:ph sz="half" idx="2"/>
          </p:nvPr>
        </p:nvPicPr>
        <p:blipFill>
          <a:blip r:embed="rId2"/>
          <a:stretch>
            <a:fillRect/>
          </a:stretch>
        </p:blipFill>
        <p:spPr>
          <a:xfrm>
            <a:off x="6172200" y="2837753"/>
            <a:ext cx="5181600" cy="2327082"/>
          </a:xfrm>
          <a:prstGeom prst="rect">
            <a:avLst/>
          </a:prstGeom>
        </p:spPr>
      </p:pic>
    </p:spTree>
    <p:extLst>
      <p:ext uri="{BB962C8B-B14F-4D97-AF65-F5344CB8AC3E}">
        <p14:creationId xmlns:p14="http://schemas.microsoft.com/office/powerpoint/2010/main" val="134612020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228C61-12B8-318D-83B7-943566958392}"/>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9CF34DE-0828-064E-AE2E-63972AE1715C}"/>
                  </a:ext>
                </a:extLst>
              </p:cNvPr>
              <p:cNvSpPr>
                <a:spLocks noGrp="1"/>
              </p:cNvSpPr>
              <p:nvPr>
                <p:ph sz="half" idx="1"/>
              </p:nvPr>
            </p:nvSpPr>
            <p:spPr/>
            <p:txBody>
              <a:bodyPr>
                <a:normAutofit/>
              </a:bodyPr>
              <a:lstStyle/>
              <a:p>
                <a:r>
                  <a:rPr lang="es-ES" sz="1800" dirty="0"/>
                  <a:t>Calculemos cuanta energía necesitamos:</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𝐸</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𝑞𝑉</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=0.1</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𝑒𝑉</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latin typeface="Calibri" panose="020F0502020204030204" pitchFamily="34" charset="0"/>
                    <a:ea typeface="Calibri" panose="020F0502020204030204" pitchFamily="34" charset="0"/>
                    <a:cs typeface="Times New Roman" panose="02020603050405020304" pitchFamily="18" charset="0"/>
                  </a:rPr>
                  <a:t>Veamos cuanto es en unidades de </a:t>
                </a:r>
                <a14:m>
                  <m:oMath xmlns:m="http://schemas.openxmlformats.org/officeDocument/2006/math">
                    <m:sSub>
                      <m:sSubPr>
                        <m:ctrlP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=0.025</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𝑒𝑉</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ES" sz="1800" dirty="0"/>
                  <a:t>Por tanto, </a:t>
                </a:r>
                <a14:m>
                  <m:oMath xmlns:m="http://schemas.openxmlformats.org/officeDocument/2006/math">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𝐸</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≅4</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r>
                      <a:rPr lang="es-ES" sz="1800" b="0" i="0" kern="100"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demos por hecho que este proceso reduce la entropía necesitándose otros </a:t>
                </a:r>
                <a14:m>
                  <m:oMath xmlns:m="http://schemas.openxmlformats.org/officeDocument/2006/math">
                    <m:r>
                      <a:rPr lang="es-ES" sz="1800" i="1" kern="100" dirty="0" smtClean="0">
                        <a:latin typeface="Cambria Math" panose="02040503050406030204" pitchFamily="18" charset="0"/>
                        <a:ea typeface="Calibri" panose="020F0502020204030204" pitchFamily="34" charset="0"/>
                        <a:cs typeface="Times New Roman" panose="02020603050405020304" pitchFamily="18" charset="0"/>
                      </a:rPr>
                      <m:t>3</m:t>
                    </m:r>
                    <m:sSub>
                      <m:sSubPr>
                        <m:ctrlPr>
                          <a:rPr lang="es-ES"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latin typeface="Cambria Math" panose="02040503050406030204" pitchFamily="18" charset="0"/>
                        <a:ea typeface="Calibri" panose="020F0502020204030204" pitchFamily="34" charset="0"/>
                        <a:cs typeface="Times New Roman" panose="02020603050405020304" pitchFamily="18" charset="0"/>
                      </a:rPr>
                      <m:t>𝑇</m:t>
                    </m:r>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 </m:t>
                    </m:r>
                  </m:oMath>
                </a14:m>
                <a:r>
                  <a:rPr lang="es-ES" sz="1800" kern="100" dirty="0">
                    <a:latin typeface="Calibri" panose="020F0502020204030204" pitchFamily="34" charset="0"/>
                    <a:ea typeface="Calibri" panose="020F0502020204030204" pitchFamily="34" charset="0"/>
                    <a:cs typeface="Times New Roman" panose="02020603050405020304" pitchFamily="18" charset="0"/>
                  </a:rPr>
                  <a:t>con lo que la energía libre del proceso es </a:t>
                </a:r>
              </a:p>
              <a:p>
                <a:pPr marL="0" indent="0">
                  <a:buNone/>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𝐺</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≅7</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dirty="0"/>
              </a:p>
            </p:txBody>
          </p:sp>
        </mc:Choice>
        <mc:Fallback xmlns="">
          <p:sp>
            <p:nvSpPr>
              <p:cNvPr id="3" name="Marcador de contenido 2">
                <a:extLst>
                  <a:ext uri="{FF2B5EF4-FFF2-40B4-BE49-F238E27FC236}">
                    <a16:creationId xmlns:a16="http://schemas.microsoft.com/office/drawing/2014/main" id="{79CF34DE-0828-064E-AE2E-63972AE1715C}"/>
                  </a:ext>
                </a:extLst>
              </p:cNvPr>
              <p:cNvSpPr>
                <a:spLocks noGrp="1" noRot="1" noChangeAspect="1" noMove="1" noResize="1" noEditPoints="1" noAdjustHandles="1" noChangeArrowheads="1" noChangeShapeType="1" noTextEdit="1"/>
              </p:cNvSpPr>
              <p:nvPr>
                <p:ph sz="half" idx="1"/>
              </p:nvPr>
            </p:nvSpPr>
            <p:spPr>
              <a:blipFill>
                <a:blip r:embed="rId2"/>
                <a:stretch>
                  <a:fillRect l="-1059" t="-126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DC710785-6BF7-4F12-BB6E-687EB512252C}"/>
              </a:ext>
            </a:extLst>
          </p:cNvPr>
          <p:cNvPicPr>
            <a:picLocks noGrp="1" noChangeAspect="1"/>
          </p:cNvPicPr>
          <p:nvPr>
            <p:ph sz="half" idx="2"/>
          </p:nvPr>
        </p:nvPicPr>
        <p:blipFill>
          <a:blip r:embed="rId3"/>
          <a:stretch>
            <a:fillRect/>
          </a:stretch>
        </p:blipFill>
        <p:spPr>
          <a:xfrm>
            <a:off x="6172200" y="2608739"/>
            <a:ext cx="5181600" cy="2785110"/>
          </a:xfrm>
        </p:spPr>
      </p:pic>
    </p:spTree>
    <p:extLst>
      <p:ext uri="{BB962C8B-B14F-4D97-AF65-F5344CB8AC3E}">
        <p14:creationId xmlns:p14="http://schemas.microsoft.com/office/powerpoint/2010/main" val="28282082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1CCAA-C56F-3CB7-223F-A3DB81CA9FDA}"/>
              </a:ext>
            </a:extLst>
          </p:cNvPr>
          <p:cNvSpPr>
            <a:spLocks noGrp="1"/>
          </p:cNvSpPr>
          <p:nvPr>
            <p:ph type="title"/>
          </p:nvPr>
        </p:nvSpPr>
        <p:spPr/>
        <p:txBody>
          <a:bodyPr/>
          <a:lstStyle/>
          <a:p>
            <a:r>
              <a:rPr lang="es-ES" dirty="0"/>
              <a:t>ADN</a:t>
            </a:r>
          </a:p>
        </p:txBody>
      </p:sp>
      <p:pic>
        <p:nvPicPr>
          <p:cNvPr id="5" name="Marcador de contenido 4" descr="Un dibujo de un perro&#10;&#10;Descripción generada automáticamente con confianza media">
            <a:extLst>
              <a:ext uri="{FF2B5EF4-FFF2-40B4-BE49-F238E27FC236}">
                <a16:creationId xmlns:a16="http://schemas.microsoft.com/office/drawing/2014/main" id="{82D23E45-7DFF-277E-59A3-5AC15FBF8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3966"/>
            <a:ext cx="7285055" cy="3688059"/>
          </a:xfrm>
        </p:spPr>
      </p:pic>
      <p:pic>
        <p:nvPicPr>
          <p:cNvPr id="6" name="Marcador de contenido 5">
            <a:extLst>
              <a:ext uri="{FF2B5EF4-FFF2-40B4-BE49-F238E27FC236}">
                <a16:creationId xmlns:a16="http://schemas.microsoft.com/office/drawing/2014/main" id="{1646B61B-641F-2045-678F-FB6B7AF946CB}"/>
              </a:ext>
            </a:extLst>
          </p:cNvPr>
          <p:cNvPicPr>
            <a:picLocks noChangeAspect="1"/>
          </p:cNvPicPr>
          <p:nvPr/>
        </p:nvPicPr>
        <p:blipFill>
          <a:blip r:embed="rId3"/>
          <a:stretch>
            <a:fillRect/>
          </a:stretch>
        </p:blipFill>
        <p:spPr>
          <a:xfrm>
            <a:off x="7285055" y="654835"/>
            <a:ext cx="4733205" cy="5548330"/>
          </a:xfrm>
          <a:prstGeom prst="rect">
            <a:avLst/>
          </a:prstGeom>
        </p:spPr>
      </p:pic>
    </p:spTree>
    <p:extLst>
      <p:ext uri="{BB962C8B-B14F-4D97-AF65-F5344CB8AC3E}">
        <p14:creationId xmlns:p14="http://schemas.microsoft.com/office/powerpoint/2010/main" val="227583537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228C61-12B8-318D-83B7-943566958392}"/>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9CF34DE-0828-064E-AE2E-63972AE1715C}"/>
                  </a:ext>
                </a:extLst>
              </p:cNvPr>
              <p:cNvSpPr>
                <a:spLocks noGrp="1"/>
              </p:cNvSpPr>
              <p:nvPr>
                <p:ph sz="half" idx="1"/>
              </p:nvPr>
            </p:nvSpPr>
            <p:spPr/>
            <p:txBody>
              <a:bodyPr>
                <a:normAutofit/>
              </a:bodyPr>
              <a:lstStyle/>
              <a:p>
                <a:r>
                  <a:rPr lang="es-ES" sz="1800" dirty="0"/>
                  <a:t>Hemos visto que cada molécula de ATP genera una energía de </a:t>
                </a:r>
                <a14:m>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≈20−25</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kern="100" dirty="0">
                    <a:latin typeface="Calibri" panose="020F0502020204030204" pitchFamily="34" charset="0"/>
                    <a:ea typeface="Calibri" panose="020F0502020204030204" pitchFamily="34" charset="0"/>
                    <a:cs typeface="Times New Roman" panose="02020603050405020304" pitchFamily="18" charset="0"/>
                  </a:rPr>
                  <a:t>Si desplazar una partícula cargada necesita </a:t>
                </a:r>
                <a14:m>
                  <m:oMath xmlns:m="http://schemas.openxmlformats.org/officeDocument/2006/math">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𝐺</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≅7</m:t>
                    </m:r>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sería posible desplazar 3 partículas cargadas con un solo ATP, o el proceso contrario, a partir de 3 partículas cargadas se puede generar 1 ATP.</a:t>
                </a:r>
              </a:p>
              <a:p>
                <a:r>
                  <a:rPr lang="es-ES" sz="1800" kern="100" dirty="0">
                    <a:latin typeface="Calibri" panose="020F0502020204030204" pitchFamily="34" charset="0"/>
                    <a:ea typeface="Calibri" panose="020F0502020204030204" pitchFamily="34" charset="0"/>
                    <a:cs typeface="Times New Roman" panose="02020603050405020304" pitchFamily="18" charset="0"/>
                  </a:rPr>
                  <a:t>Esto es lo que pasa en la realidad en las mitocondrias, a partir del movimiento  de 3 partículas cargadas entre un lado y otro de la membrana mitocondrial obtenemos 1 ATP.</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dirty="0"/>
              </a:p>
            </p:txBody>
          </p:sp>
        </mc:Choice>
        <mc:Fallback xmlns="">
          <p:sp>
            <p:nvSpPr>
              <p:cNvPr id="3" name="Marcador de contenido 2">
                <a:extLst>
                  <a:ext uri="{FF2B5EF4-FFF2-40B4-BE49-F238E27FC236}">
                    <a16:creationId xmlns:a16="http://schemas.microsoft.com/office/drawing/2014/main" id="{79CF34DE-0828-064E-AE2E-63972AE1715C}"/>
                  </a:ext>
                </a:extLst>
              </p:cNvPr>
              <p:cNvSpPr>
                <a:spLocks noGrp="1" noRot="1" noChangeAspect="1" noMove="1" noResize="1" noEditPoints="1" noAdjustHandles="1" noChangeArrowheads="1" noChangeShapeType="1" noTextEdit="1"/>
              </p:cNvSpPr>
              <p:nvPr>
                <p:ph sz="half" idx="1"/>
              </p:nvPr>
            </p:nvSpPr>
            <p:spPr>
              <a:blipFill>
                <a:blip r:embed="rId2"/>
                <a:stretch>
                  <a:fillRect l="-824" t="-126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DC710785-6BF7-4F12-BB6E-687EB512252C}"/>
              </a:ext>
            </a:extLst>
          </p:cNvPr>
          <p:cNvPicPr>
            <a:picLocks noGrp="1" noChangeAspect="1"/>
          </p:cNvPicPr>
          <p:nvPr>
            <p:ph sz="half" idx="2"/>
          </p:nvPr>
        </p:nvPicPr>
        <p:blipFill>
          <a:blip r:embed="rId3"/>
          <a:stretch>
            <a:fillRect/>
          </a:stretch>
        </p:blipFill>
        <p:spPr>
          <a:xfrm>
            <a:off x="6172200" y="2608739"/>
            <a:ext cx="5181600" cy="2785110"/>
          </a:xfrm>
        </p:spPr>
      </p:pic>
    </p:spTree>
    <p:extLst>
      <p:ext uri="{BB962C8B-B14F-4D97-AF65-F5344CB8AC3E}">
        <p14:creationId xmlns:p14="http://schemas.microsoft.com/office/powerpoint/2010/main" val="11303715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89F1E0-6734-E69F-7C94-7DD4723150AB}"/>
              </a:ext>
            </a:extLst>
          </p:cNvPr>
          <p:cNvSpPr>
            <a:spLocks noGrp="1"/>
          </p:cNvSpPr>
          <p:nvPr>
            <p:ph type="title"/>
          </p:nvPr>
        </p:nvSpPr>
        <p:spPr/>
        <p:txBody>
          <a:bodyPr/>
          <a:lstStyle/>
          <a:p>
            <a:r>
              <a:rPr lang="es-ES" dirty="0"/>
              <a:t>ATP</a:t>
            </a:r>
          </a:p>
        </p:txBody>
      </p:sp>
      <p:pic>
        <p:nvPicPr>
          <p:cNvPr id="6" name="Marcador de contenido 5">
            <a:extLst>
              <a:ext uri="{FF2B5EF4-FFF2-40B4-BE49-F238E27FC236}">
                <a16:creationId xmlns:a16="http://schemas.microsoft.com/office/drawing/2014/main" id="{DCF5B57C-4ECB-709B-A2A0-25C26BDC7984}"/>
              </a:ext>
            </a:extLst>
          </p:cNvPr>
          <p:cNvPicPr>
            <a:picLocks noGrp="1" noChangeAspect="1"/>
          </p:cNvPicPr>
          <p:nvPr>
            <p:ph sz="half" idx="2"/>
          </p:nvPr>
        </p:nvPicPr>
        <p:blipFill>
          <a:blip r:embed="rId2"/>
          <a:stretch>
            <a:fillRect/>
          </a:stretch>
        </p:blipFill>
        <p:spPr>
          <a:xfrm>
            <a:off x="1966451" y="147182"/>
            <a:ext cx="9092381" cy="6563635"/>
          </a:xfrm>
        </p:spPr>
      </p:pic>
    </p:spTree>
    <p:extLst>
      <p:ext uri="{BB962C8B-B14F-4D97-AF65-F5344CB8AC3E}">
        <p14:creationId xmlns:p14="http://schemas.microsoft.com/office/powerpoint/2010/main" val="106135081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038E0A0-874F-A798-E8A3-C563E7397BD7}"/>
              </a:ext>
            </a:extLst>
          </p:cNvPr>
          <p:cNvPicPr>
            <a:picLocks noChangeAspect="1"/>
          </p:cNvPicPr>
          <p:nvPr/>
        </p:nvPicPr>
        <p:blipFill>
          <a:blip r:embed="rId2"/>
          <a:stretch>
            <a:fillRect/>
          </a:stretch>
        </p:blipFill>
        <p:spPr>
          <a:xfrm>
            <a:off x="1764107" y="21737"/>
            <a:ext cx="8663785" cy="6858000"/>
          </a:xfrm>
          <a:prstGeom prst="rect">
            <a:avLst/>
          </a:prstGeom>
        </p:spPr>
      </p:pic>
      <p:sp>
        <p:nvSpPr>
          <p:cNvPr id="2" name="Título 1">
            <a:extLst>
              <a:ext uri="{FF2B5EF4-FFF2-40B4-BE49-F238E27FC236}">
                <a16:creationId xmlns:a16="http://schemas.microsoft.com/office/drawing/2014/main" id="{056ED869-1F7D-809F-8A37-8887B435A8AC}"/>
              </a:ext>
            </a:extLst>
          </p:cNvPr>
          <p:cNvSpPr>
            <a:spLocks noGrp="1"/>
          </p:cNvSpPr>
          <p:nvPr>
            <p:ph type="title"/>
          </p:nvPr>
        </p:nvSpPr>
        <p:spPr/>
        <p:txBody>
          <a:bodyPr/>
          <a:lstStyle/>
          <a:p>
            <a:r>
              <a:rPr lang="es-ES" dirty="0"/>
              <a:t>ATP</a:t>
            </a:r>
          </a:p>
        </p:txBody>
      </p:sp>
    </p:spTree>
    <p:extLst>
      <p:ext uri="{BB962C8B-B14F-4D97-AF65-F5344CB8AC3E}">
        <p14:creationId xmlns:p14="http://schemas.microsoft.com/office/powerpoint/2010/main" val="146245661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Diagrama&#10;&#10;Descripción generada automáticamente">
            <a:extLst>
              <a:ext uri="{FF2B5EF4-FFF2-40B4-BE49-F238E27FC236}">
                <a16:creationId xmlns:a16="http://schemas.microsoft.com/office/drawing/2014/main" id="{8E4A5F39-3165-CCCC-4720-A29A65052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834" y="2150169"/>
            <a:ext cx="4430332" cy="4636394"/>
          </a:xfrm>
          <a:prstGeom prst="rect">
            <a:avLst/>
          </a:prstGeom>
        </p:spPr>
      </p:pic>
      <p:sp>
        <p:nvSpPr>
          <p:cNvPr id="2" name="Título 1">
            <a:extLst>
              <a:ext uri="{FF2B5EF4-FFF2-40B4-BE49-F238E27FC236}">
                <a16:creationId xmlns:a16="http://schemas.microsoft.com/office/drawing/2014/main" id="{9EDB244F-E4DC-AC72-7C1C-3671595EF5A2}"/>
              </a:ext>
            </a:extLst>
          </p:cNvPr>
          <p:cNvSpPr>
            <a:spLocks noGrp="1"/>
          </p:cNvSpPr>
          <p:nvPr>
            <p:ph type="title"/>
          </p:nvPr>
        </p:nvSpPr>
        <p:spPr/>
        <p:txBody>
          <a:bodyPr/>
          <a:lstStyle/>
          <a:p>
            <a:r>
              <a:rPr lang="es-ES" dirty="0"/>
              <a:t>ATP</a:t>
            </a:r>
          </a:p>
        </p:txBody>
      </p:sp>
      <p:sp>
        <p:nvSpPr>
          <p:cNvPr id="3" name="Marcador de contenido 2">
            <a:extLst>
              <a:ext uri="{FF2B5EF4-FFF2-40B4-BE49-F238E27FC236}">
                <a16:creationId xmlns:a16="http://schemas.microsoft.com/office/drawing/2014/main" id="{BC60CC75-7043-34FB-4ED2-6BCEE54C1DA3}"/>
              </a:ext>
            </a:extLst>
          </p:cNvPr>
          <p:cNvSpPr>
            <a:spLocks noGrp="1"/>
          </p:cNvSpPr>
          <p:nvPr>
            <p:ph idx="1"/>
          </p:nvPr>
        </p:nvSpPr>
        <p:spPr/>
        <p:txBody>
          <a:bodyPr/>
          <a:lstStyle/>
          <a:p>
            <a:r>
              <a:rPr lang="en-US" dirty="0">
                <a:hlinkClick r:id="rId3"/>
              </a:rPr>
              <a:t>The F0/F1 ATPase and ATP Production (</a:t>
            </a:r>
            <a:r>
              <a:rPr lang="en-US" dirty="0" err="1">
                <a:hlinkClick r:id="rId3"/>
              </a:rPr>
              <a:t>BioVisions</a:t>
            </a:r>
            <a:r>
              <a:rPr lang="en-US" dirty="0">
                <a:hlinkClick r:id="rId3"/>
              </a:rPr>
              <a:t>) (youtube.com)</a:t>
            </a:r>
            <a:endParaRPr lang="es-ES" dirty="0"/>
          </a:p>
        </p:txBody>
      </p:sp>
    </p:spTree>
    <p:extLst>
      <p:ext uri="{BB962C8B-B14F-4D97-AF65-F5344CB8AC3E}">
        <p14:creationId xmlns:p14="http://schemas.microsoft.com/office/powerpoint/2010/main" val="116043088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DCAC5D-52B5-F48D-4771-0B91105B8FB6}"/>
              </a:ext>
            </a:extLst>
          </p:cNvPr>
          <p:cNvSpPr>
            <a:spLocks noGrp="1"/>
          </p:cNvSpPr>
          <p:nvPr>
            <p:ph type="title"/>
          </p:nvPr>
        </p:nvSpPr>
        <p:spPr/>
        <p:txBody>
          <a:bodyPr/>
          <a:lstStyle/>
          <a:p>
            <a:r>
              <a:rPr lang="es-ES" dirty="0"/>
              <a:t>ATP</a:t>
            </a:r>
          </a:p>
        </p:txBody>
      </p:sp>
      <p:sp>
        <p:nvSpPr>
          <p:cNvPr id="3" name="Marcador de contenido 2">
            <a:extLst>
              <a:ext uri="{FF2B5EF4-FFF2-40B4-BE49-F238E27FC236}">
                <a16:creationId xmlns:a16="http://schemas.microsoft.com/office/drawing/2014/main" id="{E9997621-EACA-7F20-3FB6-E207AAEB0671}"/>
              </a:ext>
            </a:extLst>
          </p:cNvPr>
          <p:cNvSpPr>
            <a:spLocks noGrp="1"/>
          </p:cNvSpPr>
          <p:nvPr>
            <p:ph idx="1"/>
          </p:nvPr>
        </p:nvSpPr>
        <p:spPr/>
        <p:txBody>
          <a:bodyPr/>
          <a:lstStyle/>
          <a:p>
            <a:r>
              <a:rPr lang="en-US" dirty="0">
                <a:hlinkClick r:id="rId2"/>
              </a:rPr>
              <a:t>ATP synthase 3D rendering Animation (youtube.com)</a:t>
            </a:r>
            <a:endParaRPr lang="es-ES" dirty="0"/>
          </a:p>
        </p:txBody>
      </p:sp>
      <p:pic>
        <p:nvPicPr>
          <p:cNvPr id="5" name="Imagen 4">
            <a:extLst>
              <a:ext uri="{FF2B5EF4-FFF2-40B4-BE49-F238E27FC236}">
                <a16:creationId xmlns:a16="http://schemas.microsoft.com/office/drawing/2014/main" id="{C0E07F14-DBD9-073F-179F-004E738A045B}"/>
              </a:ext>
            </a:extLst>
          </p:cNvPr>
          <p:cNvPicPr>
            <a:picLocks noChangeAspect="1"/>
          </p:cNvPicPr>
          <p:nvPr/>
        </p:nvPicPr>
        <p:blipFill>
          <a:blip r:embed="rId3"/>
          <a:stretch>
            <a:fillRect/>
          </a:stretch>
        </p:blipFill>
        <p:spPr>
          <a:xfrm>
            <a:off x="3613115" y="2572852"/>
            <a:ext cx="4965770" cy="3920023"/>
          </a:xfrm>
          <a:prstGeom prst="roundRect">
            <a:avLst/>
          </a:prstGeom>
        </p:spPr>
      </p:pic>
    </p:spTree>
    <p:extLst>
      <p:ext uri="{BB962C8B-B14F-4D97-AF65-F5344CB8AC3E}">
        <p14:creationId xmlns:p14="http://schemas.microsoft.com/office/powerpoint/2010/main" val="154860621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25DA0-1B38-D1A6-5B2A-B78D0980CDAC}"/>
              </a:ext>
            </a:extLst>
          </p:cNvPr>
          <p:cNvSpPr>
            <a:spLocks noGrp="1"/>
          </p:cNvSpPr>
          <p:nvPr>
            <p:ph type="title"/>
          </p:nvPr>
        </p:nvSpPr>
        <p:spPr/>
        <p:txBody>
          <a:bodyPr/>
          <a:lstStyle/>
          <a:p>
            <a:r>
              <a:rPr lang="es-ES" dirty="0"/>
              <a:t>ATP</a:t>
            </a:r>
          </a:p>
        </p:txBody>
      </p:sp>
      <p:pic>
        <p:nvPicPr>
          <p:cNvPr id="5" name="Marcador de contenido 4">
            <a:extLst>
              <a:ext uri="{FF2B5EF4-FFF2-40B4-BE49-F238E27FC236}">
                <a16:creationId xmlns:a16="http://schemas.microsoft.com/office/drawing/2014/main" id="{3835E4BA-0B9A-82FD-6446-D3A06F840137}"/>
              </a:ext>
            </a:extLst>
          </p:cNvPr>
          <p:cNvPicPr>
            <a:picLocks noGrp="1" noChangeAspect="1"/>
          </p:cNvPicPr>
          <p:nvPr>
            <p:ph idx="1"/>
          </p:nvPr>
        </p:nvPicPr>
        <p:blipFill>
          <a:blip r:embed="rId2"/>
          <a:stretch>
            <a:fillRect/>
          </a:stretch>
        </p:blipFill>
        <p:spPr>
          <a:xfrm>
            <a:off x="838200" y="1943612"/>
            <a:ext cx="4304477" cy="4351338"/>
          </a:xfrm>
        </p:spPr>
      </p:pic>
      <p:sp>
        <p:nvSpPr>
          <p:cNvPr id="6" name="CuadroTexto 5">
            <a:extLst>
              <a:ext uri="{FF2B5EF4-FFF2-40B4-BE49-F238E27FC236}">
                <a16:creationId xmlns:a16="http://schemas.microsoft.com/office/drawing/2014/main" id="{E3533905-1F4C-D99C-6EE4-F103FE362E7F}"/>
              </a:ext>
            </a:extLst>
          </p:cNvPr>
          <p:cNvSpPr txBox="1"/>
          <p:nvPr/>
        </p:nvSpPr>
        <p:spPr>
          <a:xfrm>
            <a:off x="6096000" y="1936955"/>
            <a:ext cx="5257800" cy="1754326"/>
          </a:xfrm>
          <a:prstGeom prst="rect">
            <a:avLst/>
          </a:prstGeom>
          <a:noFill/>
        </p:spPr>
        <p:txBody>
          <a:bodyPr wrap="square" rtlCol="0">
            <a:spAutoFit/>
          </a:bodyPr>
          <a:lstStyle/>
          <a:p>
            <a:pPr marL="285750" indent="-285750">
              <a:buFont typeface="Arial" panose="020B0604020202020204" pitchFamily="34" charset="0"/>
              <a:buChar char="•"/>
            </a:pPr>
            <a:r>
              <a:rPr lang="es-ES" dirty="0"/>
              <a:t>En el experimento de </a:t>
            </a:r>
            <a:r>
              <a:rPr lang="es-ES" dirty="0" err="1"/>
              <a:t>Yasuda.R</a:t>
            </a:r>
            <a:r>
              <a:rPr lang="es-ES" dirty="0"/>
              <a:t>, et al. Se demostró este funcionamiento. Para ello se colocó esta máquina molecular sobre un </a:t>
            </a:r>
            <a:r>
              <a:rPr lang="es-ES" dirty="0" err="1"/>
              <a:t>bead</a:t>
            </a:r>
            <a:r>
              <a:rPr lang="es-ES" dirty="0"/>
              <a:t> fijador y se mantuvo en un líquido con un gradiente de protones y con una cierta concentración de ATP, forzando su giro.</a:t>
            </a:r>
          </a:p>
        </p:txBody>
      </p:sp>
    </p:spTree>
    <p:extLst>
      <p:ext uri="{BB962C8B-B14F-4D97-AF65-F5344CB8AC3E}">
        <p14:creationId xmlns:p14="http://schemas.microsoft.com/office/powerpoint/2010/main" val="65354663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36C13B-62D3-60ED-80EF-A95EEEDFC242}"/>
              </a:ext>
            </a:extLst>
          </p:cNvPr>
          <p:cNvSpPr>
            <a:spLocks noGrp="1"/>
          </p:cNvSpPr>
          <p:nvPr>
            <p:ph type="title"/>
          </p:nvPr>
        </p:nvSpPr>
        <p:spPr/>
        <p:txBody>
          <a:bodyPr/>
          <a:lstStyle/>
          <a:p>
            <a:r>
              <a:rPr lang="es-ES" dirty="0"/>
              <a:t>ATP</a:t>
            </a:r>
          </a:p>
        </p:txBody>
      </p:sp>
      <p:sp>
        <p:nvSpPr>
          <p:cNvPr id="3" name="Marcador de contenido 2">
            <a:extLst>
              <a:ext uri="{FF2B5EF4-FFF2-40B4-BE49-F238E27FC236}">
                <a16:creationId xmlns:a16="http://schemas.microsoft.com/office/drawing/2014/main" id="{497454E6-453F-B531-831B-07C237CFF467}"/>
              </a:ext>
            </a:extLst>
          </p:cNvPr>
          <p:cNvSpPr>
            <a:spLocks noGrp="1"/>
          </p:cNvSpPr>
          <p:nvPr>
            <p:ph idx="1"/>
          </p:nvPr>
        </p:nvSpPr>
        <p:spPr>
          <a:xfrm>
            <a:off x="838200" y="1825625"/>
            <a:ext cx="5257800" cy="4351338"/>
          </a:xfrm>
        </p:spPr>
        <p:txBody>
          <a:bodyPr>
            <a:normAutofit fontScale="77500" lnSpcReduction="20000"/>
          </a:bodyPr>
          <a:lstStyle/>
          <a:p>
            <a:r>
              <a:rPr lang="es-ES" dirty="0"/>
              <a:t>A bajas concentraciones de ATP, F1 rota en pasos discretos de 120°. La tasa de pasos es proporcional a la concentración de ATP, lo que indica que cada paso es impulsado por una sola molécula de ATP. Experimentalmente se observa que a veces este dispositivo hace un paso en sentido contrario. Una máquina molecular ocasionalmente comete errores, y su funcionamiento siempre es estocástico. Debido a la naturaleza estocástica, nunca se pueden sincronizar múltiples máquinas moleculares. Para analizar su mecanismo más de cerca, es necesario observar moléculas individuales detenidamente.</a:t>
            </a:r>
          </a:p>
        </p:txBody>
      </p:sp>
      <p:pic>
        <p:nvPicPr>
          <p:cNvPr id="5" name="Imagen 4">
            <a:extLst>
              <a:ext uri="{FF2B5EF4-FFF2-40B4-BE49-F238E27FC236}">
                <a16:creationId xmlns:a16="http://schemas.microsoft.com/office/drawing/2014/main" id="{C548A0A3-DF7A-663C-4B72-ECAAD9675D3B}"/>
              </a:ext>
            </a:extLst>
          </p:cNvPr>
          <p:cNvPicPr>
            <a:picLocks noChangeAspect="1"/>
          </p:cNvPicPr>
          <p:nvPr/>
        </p:nvPicPr>
        <p:blipFill>
          <a:blip r:embed="rId2"/>
          <a:stretch>
            <a:fillRect/>
          </a:stretch>
        </p:blipFill>
        <p:spPr>
          <a:xfrm>
            <a:off x="6283175" y="0"/>
            <a:ext cx="5908825" cy="6858000"/>
          </a:xfrm>
          <a:prstGeom prst="rect">
            <a:avLst/>
          </a:prstGeom>
        </p:spPr>
      </p:pic>
    </p:spTree>
    <p:extLst>
      <p:ext uri="{BB962C8B-B14F-4D97-AF65-F5344CB8AC3E}">
        <p14:creationId xmlns:p14="http://schemas.microsoft.com/office/powerpoint/2010/main" val="168187420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6B059-D842-008A-7695-E88A99F996F9}"/>
              </a:ext>
            </a:extLst>
          </p:cNvPr>
          <p:cNvSpPr>
            <a:spLocks noGrp="1"/>
          </p:cNvSpPr>
          <p:nvPr>
            <p:ph type="title"/>
          </p:nvPr>
        </p:nvSpPr>
        <p:spPr/>
        <p:txBody>
          <a:bodyPr/>
          <a:lstStyle/>
          <a:p>
            <a:r>
              <a:rPr lang="es-ES" dirty="0"/>
              <a:t>ATP</a:t>
            </a:r>
          </a:p>
        </p:txBody>
      </p:sp>
      <p:sp>
        <p:nvSpPr>
          <p:cNvPr id="3" name="Marcador de contenido 2">
            <a:extLst>
              <a:ext uri="{FF2B5EF4-FFF2-40B4-BE49-F238E27FC236}">
                <a16:creationId xmlns:a16="http://schemas.microsoft.com/office/drawing/2014/main" id="{4B42982F-3520-5D44-DC68-D6AD7A2D2D62}"/>
              </a:ext>
            </a:extLst>
          </p:cNvPr>
          <p:cNvSpPr>
            <a:spLocks noGrp="1"/>
          </p:cNvSpPr>
          <p:nvPr>
            <p:ph sz="half" idx="1"/>
          </p:nvPr>
        </p:nvSpPr>
        <p:spPr/>
        <p:txBody>
          <a:bodyPr/>
          <a:lstStyle/>
          <a:p>
            <a:r>
              <a:rPr lang="es-ES" dirty="0"/>
              <a:t>Se hizo un experimento posterior por </a:t>
            </a:r>
            <a:r>
              <a:rPr lang="es-ES" dirty="0" err="1"/>
              <a:t>Adachi.K</a:t>
            </a:r>
            <a:r>
              <a:rPr lang="es-ES" dirty="0"/>
              <a:t>, et al. Donde utilizando un </a:t>
            </a:r>
            <a:r>
              <a:rPr lang="es-ES" dirty="0" err="1"/>
              <a:t>fluoróforo</a:t>
            </a:r>
            <a:r>
              <a:rPr lang="es-ES" dirty="0"/>
              <a:t> cuya emisión es polarizada, junto con filtro se estudió este fenómeno con mucha más precisión.</a:t>
            </a:r>
          </a:p>
        </p:txBody>
      </p:sp>
      <p:pic>
        <p:nvPicPr>
          <p:cNvPr id="6" name="Marcador de contenido 5">
            <a:extLst>
              <a:ext uri="{FF2B5EF4-FFF2-40B4-BE49-F238E27FC236}">
                <a16:creationId xmlns:a16="http://schemas.microsoft.com/office/drawing/2014/main" id="{94F8459B-1742-46B3-17C6-8774D4B4AC28}"/>
              </a:ext>
            </a:extLst>
          </p:cNvPr>
          <p:cNvPicPr>
            <a:picLocks noGrp="1" noChangeAspect="1"/>
          </p:cNvPicPr>
          <p:nvPr>
            <p:ph sz="half" idx="2"/>
          </p:nvPr>
        </p:nvPicPr>
        <p:blipFill>
          <a:blip r:embed="rId2"/>
          <a:stretch>
            <a:fillRect/>
          </a:stretch>
        </p:blipFill>
        <p:spPr>
          <a:xfrm>
            <a:off x="7026173" y="1825625"/>
            <a:ext cx="3473653" cy="4351338"/>
          </a:xfrm>
        </p:spPr>
      </p:pic>
    </p:spTree>
    <p:extLst>
      <p:ext uri="{BB962C8B-B14F-4D97-AF65-F5344CB8AC3E}">
        <p14:creationId xmlns:p14="http://schemas.microsoft.com/office/powerpoint/2010/main" val="233415111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3AE52-432B-CF2F-4662-D097A361E80F}"/>
              </a:ext>
            </a:extLst>
          </p:cNvPr>
          <p:cNvSpPr>
            <a:spLocks noGrp="1"/>
          </p:cNvSpPr>
          <p:nvPr>
            <p:ph type="title"/>
          </p:nvPr>
        </p:nvSpPr>
        <p:spPr>
          <a:xfrm>
            <a:off x="838200" y="365125"/>
            <a:ext cx="10515600" cy="1325563"/>
          </a:xfrm>
        </p:spPr>
        <p:txBody>
          <a:bodyPr anchor="ctr">
            <a:normAutofit/>
          </a:bodyPr>
          <a:lstStyle/>
          <a:p>
            <a:r>
              <a:rPr lang="es-ES" dirty="0"/>
              <a:t>ATP</a:t>
            </a:r>
          </a:p>
        </p:txBody>
      </p:sp>
      <p:sp>
        <p:nvSpPr>
          <p:cNvPr id="11" name="Content Placeholder 2">
            <a:extLst>
              <a:ext uri="{FF2B5EF4-FFF2-40B4-BE49-F238E27FC236}">
                <a16:creationId xmlns:a16="http://schemas.microsoft.com/office/drawing/2014/main" id="{C5866AA1-23AA-8A4A-D024-9708C2569F73}"/>
              </a:ext>
            </a:extLst>
          </p:cNvPr>
          <p:cNvSpPr>
            <a:spLocks noGrp="1"/>
          </p:cNvSpPr>
          <p:nvPr>
            <p:ph sz="half" idx="1"/>
          </p:nvPr>
        </p:nvSpPr>
        <p:spPr>
          <a:xfrm>
            <a:off x="838200" y="1825625"/>
            <a:ext cx="5181600" cy="4351338"/>
          </a:xfrm>
        </p:spPr>
        <p:txBody>
          <a:bodyPr/>
          <a:lstStyle/>
          <a:p>
            <a:r>
              <a:rPr lang="es-ES" dirty="0"/>
              <a:t>Para ver la fuerza de este dispositivo, se acoplo un </a:t>
            </a:r>
            <a:r>
              <a:rPr lang="es-ES" dirty="0" err="1"/>
              <a:t>bead</a:t>
            </a:r>
            <a:r>
              <a:rPr lang="es-ES" dirty="0"/>
              <a:t> de oro 4 veces más grande que el motor molecular y éste se pudo mover hasta velocidades de 8000rpm realizando pasos claros de 120º</a:t>
            </a:r>
          </a:p>
        </p:txBody>
      </p:sp>
      <p:pic>
        <p:nvPicPr>
          <p:cNvPr id="6" name="Marcador de contenido 5">
            <a:extLst>
              <a:ext uri="{FF2B5EF4-FFF2-40B4-BE49-F238E27FC236}">
                <a16:creationId xmlns:a16="http://schemas.microsoft.com/office/drawing/2014/main" id="{FDCC5603-83DB-D743-21AB-EE0CE7A41ABF}"/>
              </a:ext>
            </a:extLst>
          </p:cNvPr>
          <p:cNvPicPr>
            <a:picLocks noGrp="1" noChangeAspect="1"/>
          </p:cNvPicPr>
          <p:nvPr>
            <p:ph sz="half" idx="2"/>
          </p:nvPr>
        </p:nvPicPr>
        <p:blipFill>
          <a:blip r:embed="rId2"/>
          <a:stretch>
            <a:fillRect/>
          </a:stretch>
        </p:blipFill>
        <p:spPr>
          <a:xfrm>
            <a:off x="6328551" y="1825625"/>
            <a:ext cx="4868898" cy="4351338"/>
          </a:xfrm>
          <a:noFill/>
        </p:spPr>
      </p:pic>
      <p:pic>
        <p:nvPicPr>
          <p:cNvPr id="8" name="Imagen 7">
            <a:extLst>
              <a:ext uri="{FF2B5EF4-FFF2-40B4-BE49-F238E27FC236}">
                <a16:creationId xmlns:a16="http://schemas.microsoft.com/office/drawing/2014/main" id="{6FEA9A54-7123-C2DD-6307-E5AA618540F2}"/>
              </a:ext>
            </a:extLst>
          </p:cNvPr>
          <p:cNvPicPr>
            <a:picLocks noChangeAspect="1"/>
          </p:cNvPicPr>
          <p:nvPr/>
        </p:nvPicPr>
        <p:blipFill>
          <a:blip r:embed="rId3"/>
          <a:stretch>
            <a:fillRect/>
          </a:stretch>
        </p:blipFill>
        <p:spPr>
          <a:xfrm>
            <a:off x="3784480" y="4476904"/>
            <a:ext cx="2078970" cy="2110710"/>
          </a:xfrm>
          <a:prstGeom prst="rect">
            <a:avLst/>
          </a:prstGeom>
        </p:spPr>
      </p:pic>
    </p:spTree>
    <p:extLst>
      <p:ext uri="{BB962C8B-B14F-4D97-AF65-F5344CB8AC3E}">
        <p14:creationId xmlns:p14="http://schemas.microsoft.com/office/powerpoint/2010/main" val="1349831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E5C6E-764D-3B5F-D6B5-2A9EB3B30716}"/>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B958078-0D4C-3B22-CD3E-6D399CBD31D7}"/>
                  </a:ext>
                </a:extLst>
              </p:cNvPr>
              <p:cNvSpPr>
                <a:spLocks noGrp="1"/>
              </p:cNvSpPr>
              <p:nvPr>
                <p:ph sz="half" idx="1"/>
              </p:nvPr>
            </p:nvSpPr>
            <p:spPr/>
            <p:txBody>
              <a:bodyPr/>
              <a:lstStyle/>
              <a:p>
                <a:r>
                  <a:rPr lang="es-ES" dirty="0"/>
                  <a:t>Experimentalmente se han obtenido Torques de media de </a:t>
                </a:r>
                <a14:m>
                  <m:oMath xmlns:m="http://schemas.openxmlformats.org/officeDocument/2006/math">
                    <m:r>
                      <a:rPr lang="es-ES" b="0" i="1" smtClean="0">
                        <a:latin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~44</m:t>
                    </m:r>
                    <m:r>
                      <a:rPr lang="es-ES" b="0" i="1" smtClean="0">
                        <a:latin typeface="Cambria Math" panose="02040503050406030204" pitchFamily="18" charset="0"/>
                        <a:ea typeface="Cambria Math" panose="02040503050406030204" pitchFamily="18" charset="0"/>
                      </a:rPr>
                      <m:t>𝑝𝑁</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𝑛𝑚</m:t>
                    </m:r>
                  </m:oMath>
                </a14:m>
                <a:endParaRPr lang="es-ES" dirty="0"/>
              </a:p>
              <a:p>
                <a:r>
                  <a:rPr lang="es-ES" dirty="0"/>
                  <a:t>El torque es bastante constante con relación a la carga.</a:t>
                </a:r>
              </a:p>
            </p:txBody>
          </p:sp>
        </mc:Choice>
        <mc:Fallback xmlns="">
          <p:sp>
            <p:nvSpPr>
              <p:cNvPr id="3" name="Marcador de contenido 2">
                <a:extLst>
                  <a:ext uri="{FF2B5EF4-FFF2-40B4-BE49-F238E27FC236}">
                    <a16:creationId xmlns:a16="http://schemas.microsoft.com/office/drawing/2014/main" id="{EB958078-0D4C-3B22-CD3E-6D399CBD31D7}"/>
                  </a:ext>
                </a:extLst>
              </p:cNvPr>
              <p:cNvSpPr>
                <a:spLocks noGrp="1" noRot="1" noChangeAspect="1" noMove="1" noResize="1" noEditPoints="1" noAdjustHandles="1" noChangeArrowheads="1" noChangeShapeType="1" noTextEdit="1"/>
              </p:cNvSpPr>
              <p:nvPr>
                <p:ph sz="half" idx="1"/>
              </p:nvPr>
            </p:nvSpPr>
            <p:spPr>
              <a:blipFill>
                <a:blip r:embed="rId2"/>
                <a:stretch>
                  <a:fillRect l="-2118" t="-2381" r="-824"/>
                </a:stretch>
              </a:blipFill>
            </p:spPr>
            <p:txBody>
              <a:bodyPr/>
              <a:lstStyle/>
              <a:p>
                <a:r>
                  <a:rPr lang="es-ES">
                    <a:noFill/>
                  </a:rPr>
                  <a:t> </a:t>
                </a:r>
              </a:p>
            </p:txBody>
          </p:sp>
        </mc:Fallback>
      </mc:AlternateContent>
      <p:pic>
        <p:nvPicPr>
          <p:cNvPr id="10" name="Marcador de contenido 9">
            <a:extLst>
              <a:ext uri="{FF2B5EF4-FFF2-40B4-BE49-F238E27FC236}">
                <a16:creationId xmlns:a16="http://schemas.microsoft.com/office/drawing/2014/main" id="{02152FA2-B191-7BA4-E2AE-E09FD4498AA0}"/>
              </a:ext>
            </a:extLst>
          </p:cNvPr>
          <p:cNvPicPr>
            <a:picLocks noGrp="1" noChangeAspect="1"/>
          </p:cNvPicPr>
          <p:nvPr>
            <p:ph sz="half" idx="2"/>
          </p:nvPr>
        </p:nvPicPr>
        <p:blipFill>
          <a:blip r:embed="rId3"/>
          <a:stretch>
            <a:fillRect/>
          </a:stretch>
        </p:blipFill>
        <p:spPr>
          <a:xfrm>
            <a:off x="6172200" y="2645576"/>
            <a:ext cx="5181600" cy="2711435"/>
          </a:xfrm>
        </p:spPr>
      </p:pic>
    </p:spTree>
    <p:extLst>
      <p:ext uri="{BB962C8B-B14F-4D97-AF65-F5344CB8AC3E}">
        <p14:creationId xmlns:p14="http://schemas.microsoft.com/office/powerpoint/2010/main" val="39320753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descr="Un dibujo de un perro&#10;&#10;Descripción generada automáticamente con confianza media">
            <a:extLst>
              <a:ext uri="{FF2B5EF4-FFF2-40B4-BE49-F238E27FC236}">
                <a16:creationId xmlns:a16="http://schemas.microsoft.com/office/drawing/2014/main" id="{DFFF91BF-C865-54F1-79E9-FAFFDBB91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487" y="3220995"/>
            <a:ext cx="7184207" cy="3637005"/>
          </a:xfrm>
          <a:prstGeom prst="rect">
            <a:avLst/>
          </a:prstGeom>
        </p:spPr>
      </p:pic>
      <p:sp>
        <p:nvSpPr>
          <p:cNvPr id="2" name="Título 1">
            <a:extLst>
              <a:ext uri="{FF2B5EF4-FFF2-40B4-BE49-F238E27FC236}">
                <a16:creationId xmlns:a16="http://schemas.microsoft.com/office/drawing/2014/main" id="{21BB5007-E7D0-89D7-0001-28A43059F459}"/>
              </a:ext>
            </a:extLst>
          </p:cNvPr>
          <p:cNvSpPr>
            <a:spLocks noGrp="1"/>
          </p:cNvSpPr>
          <p:nvPr>
            <p:ph type="title"/>
          </p:nvPr>
        </p:nvSpPr>
        <p:spPr/>
        <p:txBody>
          <a:bodyPr/>
          <a:lstStyle/>
          <a:p>
            <a:r>
              <a:rPr lang="es-ES" dirty="0"/>
              <a:t>ADN</a:t>
            </a:r>
          </a:p>
        </p:txBody>
      </p:sp>
      <p:sp>
        <p:nvSpPr>
          <p:cNvPr id="3" name="Marcador de contenido 2">
            <a:extLst>
              <a:ext uri="{FF2B5EF4-FFF2-40B4-BE49-F238E27FC236}">
                <a16:creationId xmlns:a16="http://schemas.microsoft.com/office/drawing/2014/main" id="{787DC26B-81AE-9A0F-9FA5-1F1E5963A3B4}"/>
              </a:ext>
            </a:extLst>
          </p:cNvPr>
          <p:cNvSpPr>
            <a:spLocks noGrp="1"/>
          </p:cNvSpPr>
          <p:nvPr>
            <p:ph idx="1"/>
          </p:nvPr>
        </p:nvSpPr>
        <p:spPr/>
        <p:txBody>
          <a:bodyPr/>
          <a:lstStyle/>
          <a:p>
            <a:r>
              <a:rPr lang="es-ES" dirty="0"/>
              <a:t>ADN: Es una serie de nucleótidos lineales, formados por un grupo fosfato, un azúcar y una base nitrogenada.</a:t>
            </a:r>
          </a:p>
          <a:p>
            <a:r>
              <a:rPr lang="es-ES" dirty="0"/>
              <a:t>Hay 4 : la Adenina (A), Timina (T), Citosina (C), y la Guanina (G).</a:t>
            </a:r>
          </a:p>
          <a:p>
            <a:endParaRPr lang="es-ES" dirty="0"/>
          </a:p>
        </p:txBody>
      </p:sp>
    </p:spTree>
    <p:extLst>
      <p:ext uri="{BB962C8B-B14F-4D97-AF65-F5344CB8AC3E}">
        <p14:creationId xmlns:p14="http://schemas.microsoft.com/office/powerpoint/2010/main" val="412430328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45BB6-2603-DA3C-7754-DE336E727CF1}"/>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C5DA7DC-0BAB-9D12-2A8B-CDDA4C06AAF6}"/>
                  </a:ext>
                </a:extLst>
              </p:cNvPr>
              <p:cNvSpPr>
                <a:spLocks noGrp="1"/>
              </p:cNvSpPr>
              <p:nvPr>
                <p:ph sz="half" idx="1"/>
              </p:nvPr>
            </p:nvSpPr>
            <p:spPr/>
            <p:txBody>
              <a:bodyPr/>
              <a:lstStyle/>
              <a:p>
                <a:r>
                  <a:rPr lang="es-ES" dirty="0"/>
                  <a:t>Como hemos dicho, 1 ATP tiene una energía de </a:t>
                </a:r>
                <a14:m>
                  <m:oMath xmlns:m="http://schemas.openxmlformats.org/officeDocument/2006/math">
                    <m:r>
                      <a:rPr lang="es-ES" sz="28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ES" sz="2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es-ES" sz="2800" i="1" kern="100" smtClean="0">
                        <a:effectLst/>
                        <a:latin typeface="Cambria Math" panose="02040503050406030204" pitchFamily="18" charset="0"/>
                        <a:ea typeface="Times New Roman" panose="02020603050405020304" pitchFamily="18" charset="0"/>
                        <a:cs typeface="Times New Roman" panose="02020603050405020304" pitchFamily="18" charset="0"/>
                      </a:rPr>
                      <m:t>≈20−25</m:t>
                    </m:r>
                    <m:sSub>
                      <m:sSubPr>
                        <m:ctrlPr>
                          <a:rPr lang="es-E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2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2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2800" i="1" kern="100">
                        <a:effectLst/>
                        <a:latin typeface="Cambria Math" panose="02040503050406030204" pitchFamily="18" charset="0"/>
                        <a:ea typeface="Times New Roman" panose="02020603050405020304" pitchFamily="18" charset="0"/>
                        <a:cs typeface="Times New Roman" panose="02020603050405020304" pitchFamily="18" charset="0"/>
                      </a:rPr>
                      <m:t>𝑇</m:t>
                    </m:r>
                  </m:oMath>
                </a14:m>
                <a:endParaRPr lang="es-ES" sz="2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dirty="0"/>
                  <a:t> Solo tenemos aproximadamente 100g de ATP en nuestro organismo. ¿Esto es mucho o poco?</a:t>
                </a:r>
              </a:p>
            </p:txBody>
          </p:sp>
        </mc:Choice>
        <mc:Fallback xmlns="">
          <p:sp>
            <p:nvSpPr>
              <p:cNvPr id="3" name="Marcador de contenido 2">
                <a:extLst>
                  <a:ext uri="{FF2B5EF4-FFF2-40B4-BE49-F238E27FC236}">
                    <a16:creationId xmlns:a16="http://schemas.microsoft.com/office/drawing/2014/main" id="{8C5DA7DC-0BAB-9D12-2A8B-CDDA4C06AAF6}"/>
                  </a:ext>
                </a:extLst>
              </p:cNvPr>
              <p:cNvSpPr>
                <a:spLocks noGrp="1" noRot="1" noChangeAspect="1" noMove="1" noResize="1" noEditPoints="1" noAdjustHandles="1" noChangeArrowheads="1" noChangeShapeType="1" noTextEdit="1"/>
              </p:cNvSpPr>
              <p:nvPr>
                <p:ph sz="half" idx="1"/>
              </p:nvPr>
            </p:nvSpPr>
            <p:spPr>
              <a:blipFill>
                <a:blip r:embed="rId2"/>
                <a:stretch>
                  <a:fillRect l="-2118" t="-2381" r="-2824"/>
                </a:stretch>
              </a:blipFill>
            </p:spPr>
            <p:txBody>
              <a:bodyPr/>
              <a:lstStyle/>
              <a:p>
                <a:r>
                  <a:rPr lang="es-ES">
                    <a:noFill/>
                  </a:rPr>
                  <a:t> </a:t>
                </a:r>
              </a:p>
            </p:txBody>
          </p:sp>
        </mc:Fallback>
      </mc:AlternateContent>
      <p:pic>
        <p:nvPicPr>
          <p:cNvPr id="5" name="Marcador de contenido 5">
            <a:extLst>
              <a:ext uri="{FF2B5EF4-FFF2-40B4-BE49-F238E27FC236}">
                <a16:creationId xmlns:a16="http://schemas.microsoft.com/office/drawing/2014/main" id="{3ACD6873-EBC6-4439-07C8-23CAF320F5C1}"/>
              </a:ext>
            </a:extLst>
          </p:cNvPr>
          <p:cNvPicPr>
            <a:picLocks noGrp="1" noChangeAspect="1"/>
          </p:cNvPicPr>
          <p:nvPr>
            <p:ph sz="half" idx="2"/>
          </p:nvPr>
        </p:nvPicPr>
        <p:blipFill>
          <a:blip r:embed="rId3"/>
          <a:stretch>
            <a:fillRect/>
          </a:stretch>
        </p:blipFill>
        <p:spPr>
          <a:xfrm>
            <a:off x="6172200" y="3206653"/>
            <a:ext cx="5181600" cy="1589281"/>
          </a:xfrm>
        </p:spPr>
      </p:pic>
    </p:spTree>
    <p:extLst>
      <p:ext uri="{BB962C8B-B14F-4D97-AF65-F5344CB8AC3E}">
        <p14:creationId xmlns:p14="http://schemas.microsoft.com/office/powerpoint/2010/main" val="1161994208"/>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45BB6-2603-DA3C-7754-DE336E727CF1}"/>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C5DA7DC-0BAB-9D12-2A8B-CDDA4C06AAF6}"/>
                  </a:ext>
                </a:extLst>
              </p:cNvPr>
              <p:cNvSpPr>
                <a:spLocks noGrp="1"/>
              </p:cNvSpPr>
              <p:nvPr>
                <p:ph sz="half" idx="1"/>
              </p:nvPr>
            </p:nvSpPr>
            <p:spPr/>
            <p:txBody>
              <a:bodyPr>
                <a:normAutofit/>
              </a:bodyPr>
              <a:lstStyle/>
              <a:p>
                <a:r>
                  <a:rPr lang="es-ES" dirty="0"/>
                  <a:t>El peso molar del ATP es de 507g/mol, por lo tanto, en 100g hay </a:t>
                </a:r>
                <a14:m>
                  <m:oMath xmlns:m="http://schemas.openxmlformats.org/officeDocument/2006/math">
                    <m:r>
                      <a:rPr lang="es-ES" b="0" i="1" smtClean="0">
                        <a:latin typeface="Cambria Math" panose="02040503050406030204" pitchFamily="18" charset="0"/>
                      </a:rPr>
                      <m:t>1,19∗</m:t>
                    </m:r>
                    <m:sSup>
                      <m:sSupPr>
                        <m:ctrlPr>
                          <a:rPr lang="es-ES" b="0" i="1" smtClean="0">
                            <a:latin typeface="Cambria Math" panose="02040503050406030204" pitchFamily="18" charset="0"/>
                          </a:rPr>
                        </m:ctrlPr>
                      </m:sSupPr>
                      <m:e>
                        <m:r>
                          <a:rPr lang="es-ES" b="0" i="1" smtClean="0">
                            <a:latin typeface="Cambria Math" panose="02040503050406030204" pitchFamily="18" charset="0"/>
                          </a:rPr>
                          <m:t>10</m:t>
                        </m:r>
                      </m:e>
                      <m:sup>
                        <m:r>
                          <a:rPr lang="es-ES" b="0" i="1" smtClean="0">
                            <a:latin typeface="Cambria Math" panose="02040503050406030204" pitchFamily="18" charset="0"/>
                          </a:rPr>
                          <m:t>23</m:t>
                        </m:r>
                      </m:sup>
                    </m:sSup>
                  </m:oMath>
                </a14:m>
                <a:r>
                  <a:rPr lang="es-ES" dirty="0"/>
                  <a:t> moléculas de ATP </a:t>
                </a:r>
              </a:p>
              <a:p>
                <a:r>
                  <a:rPr lang="es-ES" dirty="0"/>
                  <a:t>Ahora veamos cuanta energía es eso, sabemos que </a:t>
                </a:r>
                <a14:m>
                  <m:oMath xmlns:m="http://schemas.openxmlformats.org/officeDocument/2006/math">
                    <m:r>
                      <a:rPr lang="es-ES" sz="28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ES" sz="2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es-ES" sz="2800" i="1" kern="100" smtClean="0">
                        <a:effectLst/>
                        <a:latin typeface="Cambria Math" panose="02040503050406030204" pitchFamily="18" charset="0"/>
                        <a:ea typeface="Times New Roman" panose="02020603050405020304" pitchFamily="18" charset="0"/>
                        <a:cs typeface="Times New Roman" panose="02020603050405020304" pitchFamily="18" charset="0"/>
                      </a:rPr>
                      <m:t>≈20−25</m:t>
                    </m:r>
                    <m:sSub>
                      <m:sSubPr>
                        <m:ctrlPr>
                          <a:rPr lang="es-E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2800" i="1" kern="100">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ES" sz="2800" i="1" kern="10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es-ES" sz="2800" i="1" kern="100">
                        <a:effectLst/>
                        <a:latin typeface="Cambria Math" panose="02040503050406030204" pitchFamily="18" charset="0"/>
                        <a:ea typeface="Times New Roman" panose="02020603050405020304" pitchFamily="18" charset="0"/>
                        <a:cs typeface="Times New Roman" panose="02020603050405020304" pitchFamily="18" charset="0"/>
                      </a:rPr>
                      <m:t>𝑇</m:t>
                    </m:r>
                    <m:r>
                      <a:rPr lang="es-ES" sz="2800" i="1" kern="10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s-ES" sz="2800" b="0" i="1" kern="100" smtClean="0">
                        <a:effectLst/>
                        <a:latin typeface="Cambria Math" panose="02040503050406030204" pitchFamily="18" charset="0"/>
                        <a:ea typeface="Cambria Math" panose="02040503050406030204" pitchFamily="18" charset="0"/>
                        <a:cs typeface="Times New Roman" panose="02020603050405020304" pitchFamily="18" charset="0"/>
                      </a:rPr>
                      <m:t>8,3∗</m:t>
                    </m:r>
                    <m:sSup>
                      <m:sSupPr>
                        <m:ctrlPr>
                          <a:rPr lang="es-ES" sz="2800" b="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s-ES" sz="2800" b="0" i="1" kern="100" smtClean="0">
                            <a:effectLst/>
                            <a:latin typeface="Cambria Math" panose="02040503050406030204" pitchFamily="18" charset="0"/>
                            <a:ea typeface="Cambria Math" panose="02040503050406030204" pitchFamily="18" charset="0"/>
                            <a:cs typeface="Times New Roman" panose="02020603050405020304" pitchFamily="18" charset="0"/>
                          </a:rPr>
                          <m:t>10</m:t>
                        </m:r>
                      </m:e>
                      <m:sup>
                        <m:r>
                          <a:rPr lang="es-ES" sz="2800" b="0" i="1" kern="100" smtClean="0">
                            <a:effectLst/>
                            <a:latin typeface="Cambria Math" panose="02040503050406030204" pitchFamily="18" charset="0"/>
                            <a:ea typeface="Cambria Math" panose="02040503050406030204" pitchFamily="18" charset="0"/>
                            <a:cs typeface="Times New Roman" panose="02020603050405020304" pitchFamily="18" charset="0"/>
                          </a:rPr>
                          <m:t>−20</m:t>
                        </m:r>
                      </m:sup>
                    </m:sSup>
                    <m:r>
                      <a:rPr lang="es-ES" sz="2800" b="0" i="1" kern="100" smtClean="0">
                        <a:effectLst/>
                        <a:latin typeface="Cambria Math" panose="02040503050406030204" pitchFamily="18" charset="0"/>
                        <a:ea typeface="Cambria Math" panose="02040503050406030204" pitchFamily="18" charset="0"/>
                        <a:cs typeface="Times New Roman" panose="02020603050405020304" pitchFamily="18" charset="0"/>
                      </a:rPr>
                      <m:t>𝐽</m:t>
                    </m:r>
                  </m:oMath>
                </a14:m>
                <a:r>
                  <a:rPr lang="es-ES" dirty="0"/>
                  <a:t> por lo que tenemos que la energía total proporcionada por estos 100g es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100</m:t>
                        </m:r>
                        <m:r>
                          <a:rPr lang="es-ES" b="0" i="1" smtClean="0">
                            <a:latin typeface="Cambria Math" panose="02040503050406030204" pitchFamily="18" charset="0"/>
                          </a:rPr>
                          <m:t>𝑔</m:t>
                        </m:r>
                      </m:sub>
                    </m:sSub>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10</m:t>
                    </m:r>
                    <m:r>
                      <a:rPr lang="es-ES" b="0" i="1" smtClean="0">
                        <a:latin typeface="Cambria Math" panose="02040503050406030204" pitchFamily="18" charset="0"/>
                        <a:ea typeface="Cambria Math" panose="02040503050406030204" pitchFamily="18" charset="0"/>
                      </a:rPr>
                      <m:t>𝑘𝐽</m:t>
                    </m:r>
                  </m:oMath>
                </a14:m>
                <a:endParaRPr lang="es-ES" dirty="0"/>
              </a:p>
              <a:p>
                <a:endParaRPr lang="es-ES" dirty="0"/>
              </a:p>
            </p:txBody>
          </p:sp>
        </mc:Choice>
        <mc:Fallback xmlns="">
          <p:sp>
            <p:nvSpPr>
              <p:cNvPr id="3" name="Marcador de contenido 2">
                <a:extLst>
                  <a:ext uri="{FF2B5EF4-FFF2-40B4-BE49-F238E27FC236}">
                    <a16:creationId xmlns:a16="http://schemas.microsoft.com/office/drawing/2014/main" id="{8C5DA7DC-0BAB-9D12-2A8B-CDDA4C06AAF6}"/>
                  </a:ext>
                </a:extLst>
              </p:cNvPr>
              <p:cNvSpPr>
                <a:spLocks noGrp="1" noRot="1" noChangeAspect="1" noMove="1" noResize="1" noEditPoints="1" noAdjustHandles="1" noChangeArrowheads="1" noChangeShapeType="1" noTextEdit="1"/>
              </p:cNvSpPr>
              <p:nvPr>
                <p:ph sz="half" idx="1"/>
              </p:nvPr>
            </p:nvSpPr>
            <p:spPr>
              <a:blipFill>
                <a:blip r:embed="rId2"/>
                <a:stretch>
                  <a:fillRect l="-2118" t="-2381" r="-3412"/>
                </a:stretch>
              </a:blipFill>
            </p:spPr>
            <p:txBody>
              <a:bodyPr/>
              <a:lstStyle/>
              <a:p>
                <a:r>
                  <a:rPr lang="es-ES">
                    <a:noFill/>
                  </a:rPr>
                  <a:t> </a:t>
                </a:r>
              </a:p>
            </p:txBody>
          </p:sp>
        </mc:Fallback>
      </mc:AlternateContent>
      <p:pic>
        <p:nvPicPr>
          <p:cNvPr id="5" name="Marcador de contenido 5">
            <a:extLst>
              <a:ext uri="{FF2B5EF4-FFF2-40B4-BE49-F238E27FC236}">
                <a16:creationId xmlns:a16="http://schemas.microsoft.com/office/drawing/2014/main" id="{660A7D49-1E3A-19B0-34CA-CAB6125072E5}"/>
              </a:ext>
            </a:extLst>
          </p:cNvPr>
          <p:cNvPicPr>
            <a:picLocks noGrp="1" noChangeAspect="1"/>
          </p:cNvPicPr>
          <p:nvPr>
            <p:ph sz="half" idx="2"/>
          </p:nvPr>
        </p:nvPicPr>
        <p:blipFill>
          <a:blip r:embed="rId3"/>
          <a:stretch>
            <a:fillRect/>
          </a:stretch>
        </p:blipFill>
        <p:spPr>
          <a:xfrm>
            <a:off x="6172200" y="3206653"/>
            <a:ext cx="5181600" cy="1589281"/>
          </a:xfrm>
        </p:spPr>
      </p:pic>
    </p:spTree>
    <p:extLst>
      <p:ext uri="{BB962C8B-B14F-4D97-AF65-F5344CB8AC3E}">
        <p14:creationId xmlns:p14="http://schemas.microsoft.com/office/powerpoint/2010/main" val="295528363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45BB6-2603-DA3C-7754-DE336E727CF1}"/>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C5DA7DC-0BAB-9D12-2A8B-CDDA4C06AAF6}"/>
                  </a:ext>
                </a:extLst>
              </p:cNvPr>
              <p:cNvSpPr>
                <a:spLocks noGrp="1"/>
              </p:cNvSpPr>
              <p:nvPr>
                <p:ph sz="half" idx="1"/>
              </p:nvPr>
            </p:nvSpPr>
            <p:spPr/>
            <p:txBody>
              <a:bodyPr>
                <a:normAutofit/>
              </a:bodyPr>
              <a:lstStyle/>
              <a:p>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100</m:t>
                        </m:r>
                        <m:r>
                          <a:rPr lang="es-ES" b="0" i="1" smtClean="0">
                            <a:latin typeface="Cambria Math" panose="02040503050406030204" pitchFamily="18" charset="0"/>
                          </a:rPr>
                          <m:t>𝑔</m:t>
                        </m:r>
                      </m:sub>
                    </m:sSub>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10</m:t>
                    </m:r>
                    <m:r>
                      <a:rPr lang="es-ES" b="0" i="1" smtClean="0">
                        <a:latin typeface="Cambria Math" panose="02040503050406030204" pitchFamily="18" charset="0"/>
                        <a:ea typeface="Cambria Math" panose="02040503050406030204" pitchFamily="18" charset="0"/>
                      </a:rPr>
                      <m:t>𝑘𝐽</m:t>
                    </m:r>
                  </m:oMath>
                </a14:m>
                <a:endParaRPr lang="es-ES" dirty="0"/>
              </a:p>
              <a:p>
                <a:r>
                  <a:rPr lang="es-ES" dirty="0"/>
                  <a:t>Pongámoslo en calorías, que lo entenderéis mejor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100</m:t>
                        </m:r>
                        <m:r>
                          <a:rPr lang="es-ES" b="0" i="1" smtClean="0">
                            <a:latin typeface="Cambria Math" panose="02040503050406030204" pitchFamily="18" charset="0"/>
                          </a:rPr>
                          <m:t>𝑔</m:t>
                        </m:r>
                      </m:sub>
                    </m:sSub>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2,4</m:t>
                    </m:r>
                    <m:r>
                      <a:rPr lang="es-ES" b="0" i="1" smtClean="0">
                        <a:latin typeface="Cambria Math" panose="02040503050406030204" pitchFamily="18" charset="0"/>
                        <a:ea typeface="Cambria Math" panose="02040503050406030204" pitchFamily="18" charset="0"/>
                      </a:rPr>
                      <m:t>𝑘𝑐𝑎𝑙</m:t>
                    </m:r>
                  </m:oMath>
                </a14:m>
                <a:endParaRPr lang="es-ES" dirty="0"/>
              </a:p>
              <a:p>
                <a:r>
                  <a:rPr lang="es-ES" dirty="0"/>
                  <a:t>Pensad que el cuerpo humano consume unas 1900-2500kal diarias</a:t>
                </a:r>
              </a:p>
              <a:p>
                <a:endParaRPr lang="es-ES" dirty="0"/>
              </a:p>
              <a:p>
                <a:endParaRPr lang="es-ES" dirty="0"/>
              </a:p>
            </p:txBody>
          </p:sp>
        </mc:Choice>
        <mc:Fallback xmlns="">
          <p:sp>
            <p:nvSpPr>
              <p:cNvPr id="3" name="Marcador de contenido 2">
                <a:extLst>
                  <a:ext uri="{FF2B5EF4-FFF2-40B4-BE49-F238E27FC236}">
                    <a16:creationId xmlns:a16="http://schemas.microsoft.com/office/drawing/2014/main" id="{8C5DA7DC-0BAB-9D12-2A8B-CDDA4C06AAF6}"/>
                  </a:ext>
                </a:extLst>
              </p:cNvPr>
              <p:cNvSpPr>
                <a:spLocks noGrp="1" noRot="1" noChangeAspect="1" noMove="1" noResize="1" noEditPoints="1" noAdjustHandles="1" noChangeArrowheads="1" noChangeShapeType="1" noTextEdit="1"/>
              </p:cNvSpPr>
              <p:nvPr>
                <p:ph sz="half" idx="1"/>
              </p:nvPr>
            </p:nvSpPr>
            <p:spPr>
              <a:blipFill>
                <a:blip r:embed="rId2"/>
                <a:stretch>
                  <a:fillRect l="-2118" r="-1647"/>
                </a:stretch>
              </a:blipFill>
            </p:spPr>
            <p:txBody>
              <a:bodyPr/>
              <a:lstStyle/>
              <a:p>
                <a:r>
                  <a:rPr lang="es-ES">
                    <a:noFill/>
                  </a:rPr>
                  <a:t> </a:t>
                </a:r>
              </a:p>
            </p:txBody>
          </p:sp>
        </mc:Fallback>
      </mc:AlternateContent>
      <p:pic>
        <p:nvPicPr>
          <p:cNvPr id="5" name="Marcador de contenido 5">
            <a:extLst>
              <a:ext uri="{FF2B5EF4-FFF2-40B4-BE49-F238E27FC236}">
                <a16:creationId xmlns:a16="http://schemas.microsoft.com/office/drawing/2014/main" id="{660A7D49-1E3A-19B0-34CA-CAB6125072E5}"/>
              </a:ext>
            </a:extLst>
          </p:cNvPr>
          <p:cNvPicPr>
            <a:picLocks noGrp="1" noChangeAspect="1"/>
          </p:cNvPicPr>
          <p:nvPr>
            <p:ph sz="half" idx="2"/>
          </p:nvPr>
        </p:nvPicPr>
        <p:blipFill>
          <a:blip r:embed="rId3"/>
          <a:stretch>
            <a:fillRect/>
          </a:stretch>
        </p:blipFill>
        <p:spPr>
          <a:xfrm>
            <a:off x="6172200" y="3206653"/>
            <a:ext cx="5181600" cy="1589281"/>
          </a:xfrm>
        </p:spPr>
      </p:pic>
    </p:spTree>
    <p:extLst>
      <p:ext uri="{BB962C8B-B14F-4D97-AF65-F5344CB8AC3E}">
        <p14:creationId xmlns:p14="http://schemas.microsoft.com/office/powerpoint/2010/main" val="1624647597"/>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45BB6-2603-DA3C-7754-DE336E727CF1}"/>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C5DA7DC-0BAB-9D12-2A8B-CDDA4C06AAF6}"/>
                  </a:ext>
                </a:extLst>
              </p:cNvPr>
              <p:cNvSpPr>
                <a:spLocks noGrp="1"/>
              </p:cNvSpPr>
              <p:nvPr>
                <p:ph sz="half" idx="1"/>
              </p:nvPr>
            </p:nvSpPr>
            <p:spPr/>
            <p:txBody>
              <a:bodyPr>
                <a:normAutofit lnSpcReduction="10000"/>
              </a:bodyPr>
              <a:lstStyle/>
              <a:p>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100</m:t>
                        </m:r>
                        <m:r>
                          <a:rPr lang="es-ES" b="0" i="1" smtClean="0">
                            <a:latin typeface="Cambria Math" panose="02040503050406030204" pitchFamily="18" charset="0"/>
                          </a:rPr>
                          <m:t>𝑔</m:t>
                        </m:r>
                      </m:sub>
                    </m:sSub>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10</m:t>
                    </m:r>
                    <m:r>
                      <a:rPr lang="es-ES" b="0" i="1" smtClean="0">
                        <a:latin typeface="Cambria Math" panose="02040503050406030204" pitchFamily="18" charset="0"/>
                        <a:ea typeface="Cambria Math" panose="02040503050406030204" pitchFamily="18" charset="0"/>
                      </a:rPr>
                      <m:t>𝑘𝐽</m:t>
                    </m:r>
                  </m:oMath>
                </a14:m>
                <a:endParaRPr lang="es-ES" dirty="0"/>
              </a:p>
              <a:p>
                <a:r>
                  <a:rPr lang="es-ES" dirty="0"/>
                  <a:t>Pongámoslo en calorías, que lo entenderéis mejor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100</m:t>
                        </m:r>
                        <m:r>
                          <a:rPr lang="es-ES" b="0" i="1" smtClean="0">
                            <a:latin typeface="Cambria Math" panose="02040503050406030204" pitchFamily="18" charset="0"/>
                          </a:rPr>
                          <m:t>𝑔</m:t>
                        </m:r>
                      </m:sub>
                    </m:sSub>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2,4</m:t>
                    </m:r>
                    <m:r>
                      <a:rPr lang="es-ES" b="0" i="1" smtClean="0">
                        <a:latin typeface="Cambria Math" panose="02040503050406030204" pitchFamily="18" charset="0"/>
                        <a:ea typeface="Cambria Math" panose="02040503050406030204" pitchFamily="18" charset="0"/>
                      </a:rPr>
                      <m:t>𝑘𝑐𝑎𝑙</m:t>
                    </m:r>
                  </m:oMath>
                </a14:m>
                <a:endParaRPr lang="es-ES" dirty="0"/>
              </a:p>
              <a:p>
                <a:r>
                  <a:rPr lang="es-ES" dirty="0"/>
                  <a:t>Pensad que el cuerpo humano consume unas 1900-2500kal diarias.</a:t>
                </a:r>
              </a:p>
              <a:p>
                <a:r>
                  <a:rPr lang="es-ES" dirty="0"/>
                  <a:t>No todas esas calorías se transforman en ATP. En realidad, se generan unos 40-70Kg al día.</a:t>
                </a:r>
              </a:p>
              <a:p>
                <a:endParaRPr lang="es-ES" dirty="0"/>
              </a:p>
              <a:p>
                <a:endParaRPr lang="es-ES" dirty="0"/>
              </a:p>
            </p:txBody>
          </p:sp>
        </mc:Choice>
        <mc:Fallback xmlns="">
          <p:sp>
            <p:nvSpPr>
              <p:cNvPr id="3" name="Marcador de contenido 2">
                <a:extLst>
                  <a:ext uri="{FF2B5EF4-FFF2-40B4-BE49-F238E27FC236}">
                    <a16:creationId xmlns:a16="http://schemas.microsoft.com/office/drawing/2014/main" id="{8C5DA7DC-0BAB-9D12-2A8B-CDDA4C06AAF6}"/>
                  </a:ext>
                </a:extLst>
              </p:cNvPr>
              <p:cNvSpPr>
                <a:spLocks noGrp="1" noRot="1" noChangeAspect="1" noMove="1" noResize="1" noEditPoints="1" noAdjustHandles="1" noChangeArrowheads="1" noChangeShapeType="1" noTextEdit="1"/>
              </p:cNvSpPr>
              <p:nvPr>
                <p:ph sz="half" idx="1"/>
              </p:nvPr>
            </p:nvSpPr>
            <p:spPr>
              <a:blipFill>
                <a:blip r:embed="rId2"/>
                <a:stretch>
                  <a:fillRect l="-2118" r="-1647" b="-3641"/>
                </a:stretch>
              </a:blipFill>
            </p:spPr>
            <p:txBody>
              <a:bodyPr/>
              <a:lstStyle/>
              <a:p>
                <a:r>
                  <a:rPr lang="es-ES">
                    <a:noFill/>
                  </a:rPr>
                  <a:t> </a:t>
                </a:r>
              </a:p>
            </p:txBody>
          </p:sp>
        </mc:Fallback>
      </mc:AlternateContent>
      <p:pic>
        <p:nvPicPr>
          <p:cNvPr id="5" name="Marcador de contenido 5">
            <a:extLst>
              <a:ext uri="{FF2B5EF4-FFF2-40B4-BE49-F238E27FC236}">
                <a16:creationId xmlns:a16="http://schemas.microsoft.com/office/drawing/2014/main" id="{660A7D49-1E3A-19B0-34CA-CAB6125072E5}"/>
              </a:ext>
            </a:extLst>
          </p:cNvPr>
          <p:cNvPicPr>
            <a:picLocks noGrp="1" noChangeAspect="1"/>
          </p:cNvPicPr>
          <p:nvPr>
            <p:ph sz="half" idx="2"/>
          </p:nvPr>
        </p:nvPicPr>
        <p:blipFill>
          <a:blip r:embed="rId3"/>
          <a:stretch>
            <a:fillRect/>
          </a:stretch>
        </p:blipFill>
        <p:spPr>
          <a:xfrm>
            <a:off x="6172200" y="3206653"/>
            <a:ext cx="5181600" cy="1589281"/>
          </a:xfrm>
        </p:spPr>
      </p:pic>
    </p:spTree>
    <p:extLst>
      <p:ext uri="{BB962C8B-B14F-4D97-AF65-F5344CB8AC3E}">
        <p14:creationId xmlns:p14="http://schemas.microsoft.com/office/powerpoint/2010/main" val="3705104819"/>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45BB6-2603-DA3C-7754-DE336E727CF1}"/>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C5DA7DC-0BAB-9D12-2A8B-CDDA4C06AAF6}"/>
                  </a:ext>
                </a:extLst>
              </p:cNvPr>
              <p:cNvSpPr>
                <a:spLocks noGrp="1"/>
              </p:cNvSpPr>
              <p:nvPr>
                <p:ph sz="half" idx="1"/>
              </p:nvPr>
            </p:nvSpPr>
            <p:spPr/>
            <p:txBody>
              <a:bodyPr>
                <a:normAutofit fontScale="85000" lnSpcReduction="10000"/>
              </a:bodyPr>
              <a:lstStyle/>
              <a:p>
                <a:r>
                  <a:rPr lang="es-ES" dirty="0"/>
                  <a:t>Pero. ¿Por qué no se utiliza otra molécula como por ejemplo azúcar?</a:t>
                </a:r>
              </a:p>
              <a:p>
                <a:r>
                  <a:rPr lang="es-ES" dirty="0"/>
                  <a:t>Lo habéis visto en </a:t>
                </a:r>
                <a:r>
                  <a:rPr lang="es-ES" dirty="0" err="1"/>
                  <a:t>termodínámica</a:t>
                </a:r>
                <a:r>
                  <a:rPr lang="es-ES" dirty="0"/>
                  <a:t>, pero si das pasos más pequeños la eficiencia de los procesos aumenta. </a:t>
                </a:r>
              </a:p>
              <a:p>
                <a:r>
                  <a:rPr lang="es-ES" dirty="0"/>
                  <a:t>Además, </a:t>
                </a:r>
                <a14:m>
                  <m:oMath xmlns:m="http://schemas.openxmlformats.org/officeDocument/2006/math">
                    <m:r>
                      <a:rPr lang="es-ES" b="0" i="1" smtClean="0">
                        <a:latin typeface="Cambria Math" panose="02040503050406030204" pitchFamily="18" charset="0"/>
                      </a:rPr>
                      <m:t>𝐾</m:t>
                    </m:r>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f>
                          <m:fPr>
                            <m:ctrlPr>
                              <a:rPr lang="es-ES" b="0" i="1" smtClean="0">
                                <a:latin typeface="Cambria Math" panose="02040503050406030204" pitchFamily="18" charset="0"/>
                              </a:rPr>
                            </m:ctrlPr>
                          </m:fPr>
                          <m:num>
                            <m:r>
                              <m:rPr>
                                <m:sty m:val="p"/>
                              </m:rPr>
                              <a:rPr lang="es-ES" b="0" i="0" smtClean="0">
                                <a:latin typeface="Cambria Math" panose="02040503050406030204" pitchFamily="18" charset="0"/>
                              </a:rPr>
                              <m:t>Δ</m:t>
                            </m:r>
                            <m:r>
                              <a:rPr lang="es-ES" b="0" i="1" smtClean="0">
                                <a:latin typeface="Cambria Math" panose="02040503050406030204" pitchFamily="18" charset="0"/>
                              </a:rPr>
                              <m:t>𝐺</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𝑘</m:t>
                                </m:r>
                              </m:e>
                              <m:sub>
                                <m:r>
                                  <a:rPr lang="es-ES" b="0" i="1" smtClean="0">
                                    <a:latin typeface="Cambria Math" panose="02040503050406030204" pitchFamily="18" charset="0"/>
                                  </a:rPr>
                                  <m:t>𝐵</m:t>
                                </m:r>
                              </m:sub>
                            </m:sSub>
                            <m:r>
                              <a:rPr lang="es-ES" b="0" i="1" smtClean="0">
                                <a:latin typeface="Cambria Math" panose="02040503050406030204" pitchFamily="18" charset="0"/>
                              </a:rPr>
                              <m:t>𝑇</m:t>
                            </m:r>
                          </m:den>
                        </m:f>
                      </m:sup>
                    </m:sSup>
                  </m:oMath>
                </a14:m>
                <a:r>
                  <a:rPr lang="es-ES" dirty="0"/>
                  <a:t>, por lo que, si </a:t>
                </a:r>
                <a14:m>
                  <m:oMath xmlns:m="http://schemas.openxmlformats.org/officeDocument/2006/math">
                    <m:r>
                      <a:rPr lang="es-ES" i="1">
                        <a:latin typeface="Cambria Math" panose="02040503050406030204" pitchFamily="18" charset="0"/>
                      </a:rPr>
                      <m:t>𝛥</m:t>
                    </m:r>
                    <m:r>
                      <a:rPr lang="es-ES" i="1">
                        <a:latin typeface="Cambria Math" panose="02040503050406030204" pitchFamily="18" charset="0"/>
                      </a:rPr>
                      <m:t>𝐺</m:t>
                    </m:r>
                  </m:oMath>
                </a14:m>
                <a:r>
                  <a:rPr lang="es-ES" dirty="0"/>
                  <a:t> es negativo y suficientemente grande, puede hacer que la constante de equilibrio </a:t>
                </a:r>
                <a14:m>
                  <m:oMath xmlns:m="http://schemas.openxmlformats.org/officeDocument/2006/math">
                    <m:r>
                      <a:rPr lang="es-ES" i="1">
                        <a:latin typeface="Cambria Math" panose="02040503050406030204" pitchFamily="18" charset="0"/>
                      </a:rPr>
                      <m:t>𝐾</m:t>
                    </m:r>
                  </m:oMath>
                </a14:m>
                <a:r>
                  <a:rPr lang="es-ES" dirty="0"/>
                  <a:t> sea muy grande, favoreciendo fuertemente los productos en el equilibrio.</a:t>
                </a:r>
              </a:p>
              <a:p>
                <a:endParaRPr lang="es-ES" dirty="0"/>
              </a:p>
              <a:p>
                <a:endParaRPr lang="es-ES" dirty="0"/>
              </a:p>
              <a:p>
                <a:endParaRPr lang="es-ES" dirty="0"/>
              </a:p>
            </p:txBody>
          </p:sp>
        </mc:Choice>
        <mc:Fallback xmlns="">
          <p:sp>
            <p:nvSpPr>
              <p:cNvPr id="3" name="Marcador de contenido 2">
                <a:extLst>
                  <a:ext uri="{FF2B5EF4-FFF2-40B4-BE49-F238E27FC236}">
                    <a16:creationId xmlns:a16="http://schemas.microsoft.com/office/drawing/2014/main" id="{8C5DA7DC-0BAB-9D12-2A8B-CDDA4C06AAF6}"/>
                  </a:ext>
                </a:extLst>
              </p:cNvPr>
              <p:cNvSpPr>
                <a:spLocks noGrp="1" noRot="1" noChangeAspect="1" noMove="1" noResize="1" noEditPoints="1" noAdjustHandles="1" noChangeArrowheads="1" noChangeShapeType="1" noTextEdit="1"/>
              </p:cNvSpPr>
              <p:nvPr>
                <p:ph sz="half" idx="1"/>
              </p:nvPr>
            </p:nvSpPr>
            <p:spPr>
              <a:blipFill>
                <a:blip r:embed="rId2"/>
                <a:stretch>
                  <a:fillRect l="-1647" t="-2521" r="-2588"/>
                </a:stretch>
              </a:blipFill>
            </p:spPr>
            <p:txBody>
              <a:bodyPr/>
              <a:lstStyle/>
              <a:p>
                <a:r>
                  <a:rPr lang="es-ES">
                    <a:noFill/>
                  </a:rPr>
                  <a:t> </a:t>
                </a:r>
              </a:p>
            </p:txBody>
          </p:sp>
        </mc:Fallback>
      </mc:AlternateContent>
      <p:pic>
        <p:nvPicPr>
          <p:cNvPr id="5" name="Marcador de contenido 5">
            <a:extLst>
              <a:ext uri="{FF2B5EF4-FFF2-40B4-BE49-F238E27FC236}">
                <a16:creationId xmlns:a16="http://schemas.microsoft.com/office/drawing/2014/main" id="{660A7D49-1E3A-19B0-34CA-CAB6125072E5}"/>
              </a:ext>
            </a:extLst>
          </p:cNvPr>
          <p:cNvPicPr>
            <a:picLocks noGrp="1" noChangeAspect="1"/>
          </p:cNvPicPr>
          <p:nvPr>
            <p:ph sz="half" idx="2"/>
          </p:nvPr>
        </p:nvPicPr>
        <p:blipFill>
          <a:blip r:embed="rId3"/>
          <a:stretch>
            <a:fillRect/>
          </a:stretch>
        </p:blipFill>
        <p:spPr>
          <a:xfrm>
            <a:off x="6172200" y="3206653"/>
            <a:ext cx="5181600" cy="1589281"/>
          </a:xfrm>
        </p:spPr>
      </p:pic>
    </p:spTree>
    <p:extLst>
      <p:ext uri="{BB962C8B-B14F-4D97-AF65-F5344CB8AC3E}">
        <p14:creationId xmlns:p14="http://schemas.microsoft.com/office/powerpoint/2010/main" val="211045460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038E0A0-874F-A798-E8A3-C563E7397BD7}"/>
              </a:ext>
            </a:extLst>
          </p:cNvPr>
          <p:cNvPicPr>
            <a:picLocks noChangeAspect="1"/>
          </p:cNvPicPr>
          <p:nvPr/>
        </p:nvPicPr>
        <p:blipFill>
          <a:blip r:embed="rId2"/>
          <a:stretch>
            <a:fillRect/>
          </a:stretch>
        </p:blipFill>
        <p:spPr>
          <a:xfrm>
            <a:off x="1764107" y="21737"/>
            <a:ext cx="8663785" cy="6858000"/>
          </a:xfrm>
          <a:prstGeom prst="rect">
            <a:avLst/>
          </a:prstGeom>
        </p:spPr>
      </p:pic>
      <p:sp>
        <p:nvSpPr>
          <p:cNvPr id="2" name="Título 1">
            <a:extLst>
              <a:ext uri="{FF2B5EF4-FFF2-40B4-BE49-F238E27FC236}">
                <a16:creationId xmlns:a16="http://schemas.microsoft.com/office/drawing/2014/main" id="{056ED869-1F7D-809F-8A37-8887B435A8AC}"/>
              </a:ext>
            </a:extLst>
          </p:cNvPr>
          <p:cNvSpPr>
            <a:spLocks noGrp="1"/>
          </p:cNvSpPr>
          <p:nvPr>
            <p:ph type="title"/>
          </p:nvPr>
        </p:nvSpPr>
        <p:spPr/>
        <p:txBody>
          <a:bodyPr/>
          <a:lstStyle/>
          <a:p>
            <a:r>
              <a:rPr lang="es-ES" dirty="0"/>
              <a:t>ATP</a:t>
            </a:r>
          </a:p>
        </p:txBody>
      </p:sp>
    </p:spTree>
    <p:extLst>
      <p:ext uri="{BB962C8B-B14F-4D97-AF65-F5344CB8AC3E}">
        <p14:creationId xmlns:p14="http://schemas.microsoft.com/office/powerpoint/2010/main" val="318409194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E5C6E-764D-3B5F-D6B5-2A9EB3B30716}"/>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B958078-0D4C-3B22-CD3E-6D399CBD31D7}"/>
                  </a:ext>
                </a:extLst>
              </p:cNvPr>
              <p:cNvSpPr>
                <a:spLocks noGrp="1"/>
              </p:cNvSpPr>
              <p:nvPr>
                <p:ph sz="half" idx="1"/>
              </p:nvPr>
            </p:nvSpPr>
            <p:spPr/>
            <p:txBody>
              <a:bodyPr/>
              <a:lstStyle/>
              <a:p>
                <a:r>
                  <a:rPr lang="es-ES" dirty="0"/>
                  <a:t>Hemos dicho anteriormente que experimentalmente se han obtenido Torques de media de </a:t>
                </a:r>
                <a14:m>
                  <m:oMath xmlns:m="http://schemas.openxmlformats.org/officeDocument/2006/math">
                    <m:r>
                      <a:rPr lang="es-ES" b="0" i="1" smtClean="0">
                        <a:latin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~44</m:t>
                    </m:r>
                    <m:r>
                      <a:rPr lang="es-ES" b="0" i="1" smtClean="0">
                        <a:latin typeface="Cambria Math" panose="02040503050406030204" pitchFamily="18" charset="0"/>
                        <a:ea typeface="Cambria Math" panose="02040503050406030204" pitchFamily="18" charset="0"/>
                      </a:rPr>
                      <m:t>𝑝𝑁</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𝑛𝑚</m:t>
                    </m:r>
                  </m:oMath>
                </a14:m>
                <a:endParaRPr lang="es-ES" dirty="0"/>
              </a:p>
              <a:p>
                <a:r>
                  <a:rPr lang="es-ES" dirty="0"/>
                  <a:t>El torque es bastante constante con relación a la carga.</a:t>
                </a:r>
              </a:p>
            </p:txBody>
          </p:sp>
        </mc:Choice>
        <mc:Fallback xmlns="">
          <p:sp>
            <p:nvSpPr>
              <p:cNvPr id="3" name="Marcador de contenido 2">
                <a:extLst>
                  <a:ext uri="{FF2B5EF4-FFF2-40B4-BE49-F238E27FC236}">
                    <a16:creationId xmlns:a16="http://schemas.microsoft.com/office/drawing/2014/main" id="{EB958078-0D4C-3B22-CD3E-6D399CBD31D7}"/>
                  </a:ext>
                </a:extLst>
              </p:cNvPr>
              <p:cNvSpPr>
                <a:spLocks noGrp="1" noRot="1" noChangeAspect="1" noMove="1" noResize="1" noEditPoints="1" noAdjustHandles="1" noChangeArrowheads="1" noChangeShapeType="1" noTextEdit="1"/>
              </p:cNvSpPr>
              <p:nvPr>
                <p:ph sz="half" idx="1"/>
              </p:nvPr>
            </p:nvSpPr>
            <p:spPr>
              <a:blipFill>
                <a:blip r:embed="rId2"/>
                <a:stretch>
                  <a:fillRect l="-2118" t="-2381" r="-3176"/>
                </a:stretch>
              </a:blipFill>
            </p:spPr>
            <p:txBody>
              <a:bodyPr/>
              <a:lstStyle/>
              <a:p>
                <a:r>
                  <a:rPr lang="es-ES">
                    <a:noFill/>
                  </a:rPr>
                  <a:t> </a:t>
                </a:r>
              </a:p>
            </p:txBody>
          </p:sp>
        </mc:Fallback>
      </mc:AlternateContent>
      <p:pic>
        <p:nvPicPr>
          <p:cNvPr id="10" name="Marcador de contenido 9">
            <a:extLst>
              <a:ext uri="{FF2B5EF4-FFF2-40B4-BE49-F238E27FC236}">
                <a16:creationId xmlns:a16="http://schemas.microsoft.com/office/drawing/2014/main" id="{02152FA2-B191-7BA4-E2AE-E09FD4498AA0}"/>
              </a:ext>
            </a:extLst>
          </p:cNvPr>
          <p:cNvPicPr>
            <a:picLocks noGrp="1" noChangeAspect="1"/>
          </p:cNvPicPr>
          <p:nvPr>
            <p:ph sz="half" idx="2"/>
          </p:nvPr>
        </p:nvPicPr>
        <p:blipFill>
          <a:blip r:embed="rId3"/>
          <a:stretch>
            <a:fillRect/>
          </a:stretch>
        </p:blipFill>
        <p:spPr>
          <a:xfrm>
            <a:off x="6172200" y="2645576"/>
            <a:ext cx="5181600" cy="2711435"/>
          </a:xfrm>
        </p:spPr>
      </p:pic>
    </p:spTree>
    <p:extLst>
      <p:ext uri="{BB962C8B-B14F-4D97-AF65-F5344CB8AC3E}">
        <p14:creationId xmlns:p14="http://schemas.microsoft.com/office/powerpoint/2010/main" val="60055860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E5C6E-764D-3B5F-D6B5-2A9EB3B30716}"/>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B958078-0D4C-3B22-CD3E-6D399CBD31D7}"/>
                  </a:ext>
                </a:extLst>
              </p:cNvPr>
              <p:cNvSpPr>
                <a:spLocks noGrp="1"/>
              </p:cNvSpPr>
              <p:nvPr>
                <p:ph sz="half" idx="1"/>
              </p:nvPr>
            </p:nvSpPr>
            <p:spPr/>
            <p:txBody>
              <a:bodyPr>
                <a:normAutofit lnSpcReduction="10000"/>
              </a:bodyPr>
              <a:lstStyle/>
              <a:p>
                <a:r>
                  <a:rPr lang="es-ES" dirty="0"/>
                  <a:t>Calculemos cuanta energía se necesita en este torque.</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Si fuera un motor lineal sabemos que el trabajo se calcula como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𝑊</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𝐹𝑥</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De manera análoga podemos calcular la energía de rotación como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𝜏</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𝜏</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=44</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𝑝𝑁</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𝑚𝑛</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=90</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𝑝𝑁</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𝑛𝑚</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Hemos dicho que energía disponible por átomo de ATP es de aproximadamente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=80−100</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𝑝𝑁</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𝑛𝑚</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por lo que la eficiencia de </a:t>
                </a:r>
                <a:r>
                  <a:rPr lang="es-ES" sz="1800" kern="100" dirty="0">
                    <a:latin typeface="Calibri" panose="020F0502020204030204" pitchFamily="34" charset="0"/>
                    <a:ea typeface="Times New Roman" panose="02020603050405020304" pitchFamily="18" charset="0"/>
                    <a:cs typeface="Times New Roman" panose="02020603050405020304" pitchFamily="18" charset="0"/>
                  </a:rPr>
                  <a:t>e</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ste motor molecular roza el 100%</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EB958078-0D4C-3B22-CD3E-6D399CBD31D7}"/>
                  </a:ext>
                </a:extLst>
              </p:cNvPr>
              <p:cNvSpPr>
                <a:spLocks noGrp="1" noRot="1" noChangeAspect="1" noMove="1" noResize="1" noEditPoints="1" noAdjustHandles="1" noChangeArrowheads="1" noChangeShapeType="1" noTextEdit="1"/>
              </p:cNvSpPr>
              <p:nvPr>
                <p:ph sz="half" idx="1"/>
              </p:nvPr>
            </p:nvSpPr>
            <p:spPr>
              <a:blipFill>
                <a:blip r:embed="rId2"/>
                <a:stretch>
                  <a:fillRect l="-2118" t="-3081" r="-1412"/>
                </a:stretch>
              </a:blipFill>
            </p:spPr>
            <p:txBody>
              <a:bodyPr/>
              <a:lstStyle/>
              <a:p>
                <a:r>
                  <a:rPr lang="es-ES">
                    <a:noFill/>
                  </a:rPr>
                  <a:t> </a:t>
                </a:r>
              </a:p>
            </p:txBody>
          </p:sp>
        </mc:Fallback>
      </mc:AlternateContent>
      <p:pic>
        <p:nvPicPr>
          <p:cNvPr id="10" name="Marcador de contenido 9">
            <a:extLst>
              <a:ext uri="{FF2B5EF4-FFF2-40B4-BE49-F238E27FC236}">
                <a16:creationId xmlns:a16="http://schemas.microsoft.com/office/drawing/2014/main" id="{02152FA2-B191-7BA4-E2AE-E09FD4498AA0}"/>
              </a:ext>
            </a:extLst>
          </p:cNvPr>
          <p:cNvPicPr>
            <a:picLocks noGrp="1" noChangeAspect="1"/>
          </p:cNvPicPr>
          <p:nvPr>
            <p:ph sz="half" idx="2"/>
          </p:nvPr>
        </p:nvPicPr>
        <p:blipFill>
          <a:blip r:embed="rId3"/>
          <a:stretch>
            <a:fillRect/>
          </a:stretch>
        </p:blipFill>
        <p:spPr>
          <a:xfrm>
            <a:off x="6172200" y="2645576"/>
            <a:ext cx="5181600" cy="2711435"/>
          </a:xfrm>
        </p:spPr>
      </p:pic>
    </p:spTree>
    <p:extLst>
      <p:ext uri="{BB962C8B-B14F-4D97-AF65-F5344CB8AC3E}">
        <p14:creationId xmlns:p14="http://schemas.microsoft.com/office/powerpoint/2010/main" val="2296087995"/>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79E89-A152-E5EB-D276-7877D38C8672}"/>
              </a:ext>
            </a:extLst>
          </p:cNvPr>
          <p:cNvSpPr>
            <a:spLocks noGrp="1"/>
          </p:cNvSpPr>
          <p:nvPr>
            <p:ph type="title"/>
          </p:nvPr>
        </p:nvSpPr>
        <p:spPr/>
        <p:txBody>
          <a:bodyPr/>
          <a:lstStyle/>
          <a:p>
            <a:r>
              <a:rPr lang="es-ES" dirty="0"/>
              <a:t>ATP</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53B9ABF-83A9-35A5-3DE1-3D8A667B078B}"/>
                  </a:ext>
                </a:extLst>
              </p:cNvPr>
              <p:cNvSpPr>
                <a:spLocks noGrp="1"/>
              </p:cNvSpPr>
              <p:nvPr>
                <p:ph sz="half" idx="1"/>
              </p:nvPr>
            </p:nvSpPr>
            <p:spPr/>
            <p:txBody>
              <a:bodyPr/>
              <a:lstStyle/>
              <a:p>
                <a:r>
                  <a:rPr lang="es-ES" dirty="0"/>
                  <a:t>Como último dato. ¿Cómo sabemos que este motor utiliza únicamente 1 ATP por tercio de giro?</a:t>
                </a:r>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Se hizo un experimento donde se diluyó muy poco ATP en agua y se vio cuanto tardaba en girar 1/3 de vuelta, el histograma que obtuvieron era del tipo </a:t>
                </a:r>
                <a14:m>
                  <m:oMath xmlns:m="http://schemas.openxmlformats.org/officeDocument/2006/math">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𝑒</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𝑡</m:t>
                            </m:r>
                          </m:num>
                          <m:den>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𝜏</m:t>
                            </m:r>
                          </m:den>
                        </m:f>
                      </m:sup>
                    </m:sSup>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Si se necesitaran por ejemplo 2 moléculas de ATP para dar un paso el histograma debería de ser del tipo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𝑒</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𝑡</m:t>
                            </m:r>
                          </m:num>
                          <m:den>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𝜏</m:t>
                            </m:r>
                          </m:den>
                        </m:f>
                      </m:sup>
                    </m:sSup>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A53B9ABF-83A9-35A5-3DE1-3D8A667B078B}"/>
                  </a:ext>
                </a:extLst>
              </p:cNvPr>
              <p:cNvSpPr>
                <a:spLocks noGrp="1" noRot="1" noChangeAspect="1" noMove="1" noResize="1" noEditPoints="1" noAdjustHandles="1" noChangeArrowheads="1" noChangeShapeType="1" noTextEdit="1"/>
              </p:cNvSpPr>
              <p:nvPr>
                <p:ph sz="half" idx="1"/>
              </p:nvPr>
            </p:nvSpPr>
            <p:spPr>
              <a:blipFill>
                <a:blip r:embed="rId2"/>
                <a:stretch>
                  <a:fillRect l="-2118" t="-2381" r="-941"/>
                </a:stretch>
              </a:blipFill>
            </p:spPr>
            <p:txBody>
              <a:bodyPr/>
              <a:lstStyle/>
              <a:p>
                <a:r>
                  <a:rPr lang="es-ES">
                    <a:noFill/>
                  </a:rPr>
                  <a:t> </a:t>
                </a:r>
              </a:p>
            </p:txBody>
          </p:sp>
        </mc:Fallback>
      </mc:AlternateContent>
      <p:pic>
        <p:nvPicPr>
          <p:cNvPr id="8" name="Marcador de contenido 5">
            <a:extLst>
              <a:ext uri="{FF2B5EF4-FFF2-40B4-BE49-F238E27FC236}">
                <a16:creationId xmlns:a16="http://schemas.microsoft.com/office/drawing/2014/main" id="{B4A98C68-E68B-AB4E-6C1A-6CAFC1DABFEB}"/>
              </a:ext>
            </a:extLst>
          </p:cNvPr>
          <p:cNvPicPr>
            <a:picLocks noGrp="1" noChangeAspect="1"/>
          </p:cNvPicPr>
          <p:nvPr>
            <p:ph sz="half" idx="2"/>
          </p:nvPr>
        </p:nvPicPr>
        <p:blipFill>
          <a:blip r:embed="rId3"/>
          <a:stretch>
            <a:fillRect/>
          </a:stretch>
        </p:blipFill>
        <p:spPr>
          <a:xfrm>
            <a:off x="7553325" y="2920206"/>
            <a:ext cx="2419350" cy="2162175"/>
          </a:xfrm>
          <a:noFill/>
        </p:spPr>
      </p:pic>
    </p:spTree>
    <p:extLst>
      <p:ext uri="{BB962C8B-B14F-4D97-AF65-F5344CB8AC3E}">
        <p14:creationId xmlns:p14="http://schemas.microsoft.com/office/powerpoint/2010/main" val="328719336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CFDB26-8B8A-A17A-528E-8C2C1474C39A}"/>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0ECA243D-9F01-3481-8547-B61CB081E6D7}"/>
              </a:ext>
            </a:extLst>
          </p:cNvPr>
          <p:cNvSpPr>
            <a:spLocks noGrp="1"/>
          </p:cNvSpPr>
          <p:nvPr>
            <p:ph sz="half" idx="1"/>
          </p:nvPr>
        </p:nvSpPr>
        <p:spPr/>
        <p:txBody>
          <a:bodyPr/>
          <a:lstStyle/>
          <a:p>
            <a:endParaRPr lang="es-ES" sz="1800" dirty="0"/>
          </a:p>
          <a:p>
            <a:r>
              <a:rPr lang="es-ES" sz="1800" dirty="0"/>
              <a:t>Vamos a estudiar cómo se comporta el ADN desde el punto de vista físico y desde el punto de vista biológico a la vez.</a:t>
            </a:r>
          </a:p>
          <a:p>
            <a:pPr algn="just"/>
            <a:r>
              <a:rPr lang="es-ES" sz="1800" dirty="0"/>
              <a:t>Para este estudio se va a ver un experimento donde se ha colocado una pequeña esfera de un material magnético en un extremo de una cadena de ADN y hemos fijado el otro extremo a un sustrato. Gracias a esto podemos tirar y girar el ADN a voluntad.</a:t>
            </a:r>
          </a:p>
          <a:p>
            <a:pPr algn="just"/>
            <a:r>
              <a:rPr lang="es-ES" sz="1800" dirty="0"/>
              <a:t>Pero antes de empezar a estudiar este dispositivo debemos saber unas cuantas cosas más del ADN.</a:t>
            </a:r>
          </a:p>
          <a:p>
            <a:endParaRPr lang="es-ES" sz="1800" dirty="0"/>
          </a:p>
        </p:txBody>
      </p:sp>
      <p:pic>
        <p:nvPicPr>
          <p:cNvPr id="6" name="Marcador de contenido 5" descr="Logotipo, nombre de la empresa&#10;&#10;Descripción generada automáticamente">
            <a:extLst>
              <a:ext uri="{FF2B5EF4-FFF2-40B4-BE49-F238E27FC236}">
                <a16:creationId xmlns:a16="http://schemas.microsoft.com/office/drawing/2014/main" id="{A43137FC-EEC3-FDC3-54B0-BDD3F780619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6586" y="1825625"/>
            <a:ext cx="4532828" cy="4351338"/>
          </a:xfrm>
        </p:spPr>
      </p:pic>
    </p:spTree>
    <p:extLst>
      <p:ext uri="{BB962C8B-B14F-4D97-AF65-F5344CB8AC3E}">
        <p14:creationId xmlns:p14="http://schemas.microsoft.com/office/powerpoint/2010/main" val="29444563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0EECC7-13F3-1856-322E-EE90AF222718}"/>
              </a:ext>
            </a:extLst>
          </p:cNvPr>
          <p:cNvSpPr>
            <a:spLocks noGrp="1"/>
          </p:cNvSpPr>
          <p:nvPr>
            <p:ph type="title"/>
          </p:nvPr>
        </p:nvSpPr>
        <p:spPr/>
        <p:txBody>
          <a:bodyPr/>
          <a:lstStyle/>
          <a:p>
            <a:r>
              <a:rPr lang="es-ES" dirty="0"/>
              <a:t>ADN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FDB7B62-ABAA-4D3F-CFD0-B3FA031EA474}"/>
                  </a:ext>
                </a:extLst>
              </p:cNvPr>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𝐴𝐷𝑁</m:t>
                      </m:r>
                      <m:r>
                        <a:rPr lang="es-ES" b="0" i="1" smtClean="0">
                          <a:latin typeface="Cambria Math" panose="02040503050406030204" pitchFamily="18" charset="0"/>
                        </a:rPr>
                        <m:t>→</m:t>
                      </m:r>
                      <m:r>
                        <a:rPr lang="es-ES" b="0" i="1" smtClean="0">
                          <a:latin typeface="Cambria Math" panose="02040503050406030204" pitchFamily="18" charset="0"/>
                        </a:rPr>
                        <m:t>𝐴𝑅𝑁</m:t>
                      </m:r>
                      <m:r>
                        <a:rPr lang="es-ES" b="0" i="1" smtClean="0">
                          <a:latin typeface="Cambria Math" panose="02040503050406030204" pitchFamily="18" charset="0"/>
                        </a:rPr>
                        <m:t> (</m:t>
                      </m:r>
                      <m:r>
                        <a:rPr lang="es-ES" b="0" i="1" smtClean="0">
                          <a:latin typeface="Cambria Math" panose="02040503050406030204" pitchFamily="18" charset="0"/>
                        </a:rPr>
                        <m:t>𝑇𝑟𝑎𝑛𝑠𝑐𝑟𝑖𝑝𝑐𝑖</m:t>
                      </m:r>
                      <m:r>
                        <a:rPr lang="es-ES" b="0" i="1" smtClean="0">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m:t>
                      </m:r>
                    </m:oMath>
                  </m:oMathPara>
                </a14:m>
                <a:endParaRPr lang="es-ES" dirty="0"/>
              </a:p>
            </p:txBody>
          </p:sp>
        </mc:Choice>
        <mc:Fallback xmlns="">
          <p:sp>
            <p:nvSpPr>
              <p:cNvPr id="3" name="Marcador de contenido 2">
                <a:extLst>
                  <a:ext uri="{FF2B5EF4-FFF2-40B4-BE49-F238E27FC236}">
                    <a16:creationId xmlns:a16="http://schemas.microsoft.com/office/drawing/2014/main" id="{CFDB7B62-ABAA-4D3F-CFD0-B3FA031EA47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s-ES">
                    <a:noFill/>
                  </a:rPr>
                  <a:t> </a:t>
                </a:r>
              </a:p>
            </p:txBody>
          </p:sp>
        </mc:Fallback>
      </mc:AlternateContent>
      <p:pic>
        <p:nvPicPr>
          <p:cNvPr id="7" name="Imagen 6" descr="Diagrama, Esquemático&#10;&#10;Descripción generada automáticamente">
            <a:extLst>
              <a:ext uri="{FF2B5EF4-FFF2-40B4-BE49-F238E27FC236}">
                <a16:creationId xmlns:a16="http://schemas.microsoft.com/office/drawing/2014/main" id="{C8B61065-7734-D4D1-1D89-BC3A37614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2239"/>
            <a:ext cx="6096000" cy="3875761"/>
          </a:xfrm>
          <a:prstGeom prst="rect">
            <a:avLst/>
          </a:prstGeom>
        </p:spPr>
      </p:pic>
      <p:sp>
        <p:nvSpPr>
          <p:cNvPr id="8" name="CuadroTexto 7">
            <a:extLst>
              <a:ext uri="{FF2B5EF4-FFF2-40B4-BE49-F238E27FC236}">
                <a16:creationId xmlns:a16="http://schemas.microsoft.com/office/drawing/2014/main" id="{320B4C5F-AE8F-73E7-47F5-27340650B58C}"/>
              </a:ext>
            </a:extLst>
          </p:cNvPr>
          <p:cNvSpPr txBox="1"/>
          <p:nvPr/>
        </p:nvSpPr>
        <p:spPr>
          <a:xfrm>
            <a:off x="7086601" y="3601364"/>
            <a:ext cx="451485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El ARN que se codifica en este proceso se llama ARN mensajero.</a:t>
            </a:r>
          </a:p>
        </p:txBody>
      </p:sp>
    </p:spTree>
    <p:extLst>
      <p:ext uri="{BB962C8B-B14F-4D97-AF65-F5344CB8AC3E}">
        <p14:creationId xmlns:p14="http://schemas.microsoft.com/office/powerpoint/2010/main" val="80283913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CFDB26-8B8A-A17A-528E-8C2C1474C39A}"/>
              </a:ext>
            </a:extLst>
          </p:cNvPr>
          <p:cNvSpPr>
            <a:spLocks noGrp="1"/>
          </p:cNvSpPr>
          <p:nvPr>
            <p:ph type="title"/>
          </p:nvPr>
        </p:nvSpPr>
        <p:spPr/>
        <p:txBody>
          <a:bodyPr/>
          <a:lstStyle/>
          <a:p>
            <a:r>
              <a:rPr lang="es-ES" dirty="0"/>
              <a:t>Volvemos al ADN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ECA243D-9F01-3481-8547-B61CB081E6D7}"/>
                  </a:ext>
                </a:extLst>
              </p:cNvPr>
              <p:cNvSpPr>
                <a:spLocks noGrp="1"/>
              </p:cNvSpPr>
              <p:nvPr>
                <p:ph sz="half" idx="1"/>
              </p:nvPr>
            </p:nvSpPr>
            <p:spPr/>
            <p:txBody>
              <a:bodyPr/>
              <a:lstStyle/>
              <a:p>
                <a:endParaRPr lang="es-ES" sz="1800" dirty="0"/>
              </a:p>
              <a:p>
                <a:endParaRPr lang="es-ES" sz="1800" dirty="0"/>
              </a:p>
              <a:p>
                <a:endParaRPr lang="es-ES" sz="1800" dirty="0"/>
              </a:p>
              <a:p>
                <a:r>
                  <a:rPr lang="es-ES" sz="1800" dirty="0"/>
                  <a:t>Es esencial resaltar que la compactación es una parte crítica del ADN</a:t>
                </a:r>
              </a:p>
              <a:p>
                <a:r>
                  <a:rPr lang="es-ES" sz="1800" dirty="0"/>
                  <a:t>En una célula, si pusiéramos el ADN estirado tendríamos 1m , éste se compacta hasta entrar en el núcleo, que tiene un diámetro de unas 5-</a:t>
                </a:r>
                <a14:m>
                  <m:oMath xmlns:m="http://schemas.openxmlformats.org/officeDocument/2006/math">
                    <m:r>
                      <a:rPr lang="es-ES" sz="1800" b="0" i="1" smtClean="0">
                        <a:latin typeface="Cambria Math" panose="02040503050406030204" pitchFamily="18" charset="0"/>
                      </a:rPr>
                      <m:t>10</m:t>
                    </m:r>
                    <m:r>
                      <a:rPr lang="es-ES" sz="1800" b="0" i="1" smtClean="0">
                        <a:latin typeface="Cambria Math" panose="02040503050406030204" pitchFamily="18" charset="0"/>
                      </a:rPr>
                      <m:t>𝜇</m:t>
                    </m:r>
                    <m:r>
                      <a:rPr lang="es-ES" sz="1800" b="0" i="1" smtClean="0">
                        <a:latin typeface="Cambria Math" panose="02040503050406030204" pitchFamily="18" charset="0"/>
                      </a:rPr>
                      <m:t>𝑚</m:t>
                    </m:r>
                  </m:oMath>
                </a14:m>
                <a:endParaRPr lang="es-ES" sz="1800" dirty="0"/>
              </a:p>
              <a:p>
                <a:r>
                  <a:rPr lang="es-ES" sz="1800" dirty="0"/>
                  <a:t>El ADN se gira (</a:t>
                </a:r>
                <a:r>
                  <a:rPr lang="es-ES" sz="1800" dirty="0" err="1"/>
                  <a:t>descompacta</a:t>
                </a:r>
                <a:r>
                  <a:rPr lang="es-ES" sz="1800" dirty="0"/>
                  <a:t>) cada vez que se tiene que expresar, como vimos en el T3.</a:t>
                </a:r>
              </a:p>
              <a:p>
                <a:endParaRPr lang="es-ES" sz="1800" dirty="0"/>
              </a:p>
            </p:txBody>
          </p:sp>
        </mc:Choice>
        <mc:Fallback xmlns="">
          <p:sp>
            <p:nvSpPr>
              <p:cNvPr id="3" name="Marcador de contenido 2">
                <a:extLst>
                  <a:ext uri="{FF2B5EF4-FFF2-40B4-BE49-F238E27FC236}">
                    <a16:creationId xmlns:a16="http://schemas.microsoft.com/office/drawing/2014/main" id="{0ECA243D-9F01-3481-8547-B61CB081E6D7}"/>
                  </a:ext>
                </a:extLst>
              </p:cNvPr>
              <p:cNvSpPr>
                <a:spLocks noGrp="1" noRot="1" noChangeAspect="1" noMove="1" noResize="1" noEditPoints="1" noAdjustHandles="1" noChangeArrowheads="1" noChangeShapeType="1" noTextEdit="1"/>
              </p:cNvSpPr>
              <p:nvPr>
                <p:ph sz="half" idx="1"/>
              </p:nvPr>
            </p:nvSpPr>
            <p:spPr>
              <a:blipFill>
                <a:blip r:embed="rId2"/>
                <a:stretch>
                  <a:fillRect l="-824" r="-1529"/>
                </a:stretch>
              </a:blipFill>
            </p:spPr>
            <p:txBody>
              <a:bodyPr/>
              <a:lstStyle/>
              <a:p>
                <a:r>
                  <a:rPr lang="es-ES">
                    <a:noFill/>
                  </a:rPr>
                  <a:t> </a:t>
                </a:r>
              </a:p>
            </p:txBody>
          </p:sp>
        </mc:Fallback>
      </mc:AlternateContent>
      <p:pic>
        <p:nvPicPr>
          <p:cNvPr id="8" name="Marcador de contenido 7">
            <a:extLst>
              <a:ext uri="{FF2B5EF4-FFF2-40B4-BE49-F238E27FC236}">
                <a16:creationId xmlns:a16="http://schemas.microsoft.com/office/drawing/2014/main" id="{0ADF5E2F-8BA7-7527-C63E-2562A7E1F790}"/>
              </a:ext>
            </a:extLst>
          </p:cNvPr>
          <p:cNvPicPr>
            <a:picLocks noGrp="1" noChangeAspect="1"/>
          </p:cNvPicPr>
          <p:nvPr>
            <p:ph sz="half" idx="2"/>
          </p:nvPr>
        </p:nvPicPr>
        <p:blipFill>
          <a:blip r:embed="rId3"/>
          <a:stretch>
            <a:fillRect/>
          </a:stretch>
        </p:blipFill>
        <p:spPr>
          <a:xfrm>
            <a:off x="6172200" y="2875636"/>
            <a:ext cx="5181600" cy="2251315"/>
          </a:xfrm>
          <a:prstGeom prst="roundRect">
            <a:avLst>
              <a:gd name="adj" fmla="val 10081"/>
            </a:avLst>
          </a:prstGeom>
        </p:spPr>
      </p:pic>
    </p:spTree>
    <p:extLst>
      <p:ext uri="{BB962C8B-B14F-4D97-AF65-F5344CB8AC3E}">
        <p14:creationId xmlns:p14="http://schemas.microsoft.com/office/powerpoint/2010/main" val="2464157136"/>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69E70-9E83-056C-ED9B-1269583053D8}"/>
              </a:ext>
            </a:extLst>
          </p:cNvPr>
          <p:cNvSpPr>
            <a:spLocks noGrp="1"/>
          </p:cNvSpPr>
          <p:nvPr>
            <p:ph type="title"/>
          </p:nvPr>
        </p:nvSpPr>
        <p:spPr/>
        <p:txBody>
          <a:bodyPr/>
          <a:lstStyle/>
          <a:p>
            <a:r>
              <a:rPr lang="es-ES" dirty="0"/>
              <a:t>Volvemos al ADN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DD60A26-3396-1804-50EC-AA1EF832661D}"/>
                  </a:ext>
                </a:extLst>
              </p:cNvPr>
              <p:cNvSpPr>
                <a:spLocks noGrp="1"/>
              </p:cNvSpPr>
              <p:nvPr>
                <p:ph sz="half" idx="1"/>
              </p:nvPr>
            </p:nvSpPr>
            <p:spPr/>
            <p:txBody>
              <a:bodyPr/>
              <a:lstStyle/>
              <a:p>
                <a:r>
                  <a:rPr lang="es-ES" sz="1800" dirty="0"/>
                  <a:t>Una propiedad muy importante del ADN es que está superenrollado.</a:t>
                </a:r>
              </a:p>
              <a:p>
                <a:r>
                  <a:rPr lang="es-ES" sz="1800" dirty="0"/>
                  <a:t>Esto significa que, en comparación con cuando tienes una cadena muy corta, cuando tienes una cadena larga de ADN éste se desenrolla un poco, a razón de 6 vueltas por cada 100 vueltas. </a:t>
                </a:r>
              </a:p>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𝑆</m:t>
                      </m:r>
                      <m:r>
                        <a:rPr lang="es-ES" sz="1800" b="0" i="1" smtClean="0">
                          <a:latin typeface="Cambria Math" panose="02040503050406030204" pitchFamily="18" charset="0"/>
                        </a:rPr>
                        <m:t>=−0,06.</m:t>
                      </m:r>
                    </m:oMath>
                  </m:oMathPara>
                </a14:m>
                <a:endParaRPr lang="es-ES" sz="1800" b="0" dirty="0"/>
              </a:p>
              <a:p>
                <a:r>
                  <a:rPr lang="es-ES" sz="1800" b="0" dirty="0"/>
                  <a:t>Esto produce dos efectos, o una torsión (</a:t>
                </a:r>
                <a:r>
                  <a:rPr lang="es-ES" sz="1800" b="1" dirty="0"/>
                  <a:t>Twist</a:t>
                </a:r>
                <a:r>
                  <a:rPr lang="es-ES" sz="1800" b="0" dirty="0"/>
                  <a:t>) de la molécula de ADN o una torsión de enlace (</a:t>
                </a:r>
                <a:r>
                  <a:rPr lang="es-ES" sz="1800" b="1" dirty="0" err="1"/>
                  <a:t>Writhle</a:t>
                </a:r>
                <a:r>
                  <a:rPr lang="es-ES" sz="1800" b="0" dirty="0"/>
                  <a:t>) </a:t>
                </a:r>
                <a:endParaRPr lang="es-ES" sz="1800" dirty="0"/>
              </a:p>
            </p:txBody>
          </p:sp>
        </mc:Choice>
        <mc:Fallback xmlns="">
          <p:sp>
            <p:nvSpPr>
              <p:cNvPr id="3" name="Marcador de contenido 2">
                <a:extLst>
                  <a:ext uri="{FF2B5EF4-FFF2-40B4-BE49-F238E27FC236}">
                    <a16:creationId xmlns:a16="http://schemas.microsoft.com/office/drawing/2014/main" id="{2DD60A26-3396-1804-50EC-AA1EF832661D}"/>
                  </a:ext>
                </a:extLst>
              </p:cNvPr>
              <p:cNvSpPr>
                <a:spLocks noGrp="1" noRot="1" noChangeAspect="1" noMove="1" noResize="1" noEditPoints="1" noAdjustHandles="1" noChangeArrowheads="1" noChangeShapeType="1" noTextEdit="1"/>
              </p:cNvSpPr>
              <p:nvPr>
                <p:ph sz="half" idx="1"/>
              </p:nvPr>
            </p:nvSpPr>
            <p:spPr>
              <a:blipFill>
                <a:blip r:embed="rId2"/>
                <a:stretch>
                  <a:fillRect l="-824" t="-1261" r="-353"/>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380889E8-F9A1-96AC-ECE9-4D44364C1315}"/>
              </a:ext>
            </a:extLst>
          </p:cNvPr>
          <p:cNvPicPr>
            <a:picLocks noGrp="1" noChangeAspect="1"/>
          </p:cNvPicPr>
          <p:nvPr>
            <p:ph sz="half" idx="2"/>
          </p:nvPr>
        </p:nvPicPr>
        <p:blipFill rotWithShape="1">
          <a:blip r:embed="rId3"/>
          <a:srcRect b="1743"/>
          <a:stretch/>
        </p:blipFill>
        <p:spPr>
          <a:xfrm>
            <a:off x="6565778" y="629443"/>
            <a:ext cx="5626222" cy="2237581"/>
          </a:xfrm>
        </p:spPr>
      </p:pic>
      <p:pic>
        <p:nvPicPr>
          <p:cNvPr id="5" name="Imagen 4">
            <a:extLst>
              <a:ext uri="{FF2B5EF4-FFF2-40B4-BE49-F238E27FC236}">
                <a16:creationId xmlns:a16="http://schemas.microsoft.com/office/drawing/2014/main" id="{A222E118-E6BF-4022-FD7A-D82E6B7DA5AB}"/>
              </a:ext>
            </a:extLst>
          </p:cNvPr>
          <p:cNvPicPr>
            <a:picLocks noChangeAspect="1"/>
          </p:cNvPicPr>
          <p:nvPr/>
        </p:nvPicPr>
        <p:blipFill rotWithShape="1">
          <a:blip r:embed="rId4"/>
          <a:srcRect l="3061"/>
          <a:stretch/>
        </p:blipFill>
        <p:spPr>
          <a:xfrm>
            <a:off x="7077076" y="2867024"/>
            <a:ext cx="4276724" cy="3730075"/>
          </a:xfrm>
          <a:prstGeom prst="rect">
            <a:avLst/>
          </a:prstGeom>
        </p:spPr>
      </p:pic>
    </p:spTree>
    <p:extLst>
      <p:ext uri="{BB962C8B-B14F-4D97-AF65-F5344CB8AC3E}">
        <p14:creationId xmlns:p14="http://schemas.microsoft.com/office/powerpoint/2010/main" val="3633473068"/>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69E70-9E83-056C-ED9B-1269583053D8}"/>
              </a:ext>
            </a:extLst>
          </p:cNvPr>
          <p:cNvSpPr>
            <a:spLocks noGrp="1"/>
          </p:cNvSpPr>
          <p:nvPr>
            <p:ph type="title"/>
          </p:nvPr>
        </p:nvSpPr>
        <p:spPr/>
        <p:txBody>
          <a:bodyPr/>
          <a:lstStyle/>
          <a:p>
            <a:r>
              <a:rPr lang="es-ES" dirty="0"/>
              <a:t>Volvemos al ADN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DD60A26-3396-1804-50EC-AA1EF832661D}"/>
                  </a:ext>
                </a:extLst>
              </p:cNvPr>
              <p:cNvSpPr>
                <a:spLocks noGrp="1"/>
              </p:cNvSpPr>
              <p:nvPr>
                <p:ph sz="half" idx="1"/>
              </p:nvPr>
            </p:nvSpPr>
            <p:spPr/>
            <p:txBody>
              <a:bodyPr/>
              <a:lstStyle/>
              <a:p>
                <a:r>
                  <a:rPr lang="es-ES" sz="1800" dirty="0"/>
                  <a:t>Al estar superenrollado a veces tiene se </a:t>
                </a:r>
                <a:r>
                  <a:rPr lang="es-ES" sz="1800" dirty="0" err="1"/>
                  <a:t>torsiona</a:t>
                </a:r>
                <a:r>
                  <a:rPr lang="es-ES" sz="1800" dirty="0"/>
                  <a:t>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𝑤</m:t>
                        </m:r>
                      </m:sub>
                    </m:sSub>
                  </m:oMath>
                </a14:m>
                <a:r>
                  <a:rPr lang="es-ES" sz="1800" dirty="0"/>
                  <a:t> y otras sufre una torsión de enlace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𝑊</m:t>
                        </m:r>
                      </m:e>
                      <m:sub>
                        <m:r>
                          <a:rPr lang="es-ES" sz="1800" b="0" i="1" smtClean="0">
                            <a:latin typeface="Cambria Math" panose="02040503050406030204" pitchFamily="18" charset="0"/>
                          </a:rPr>
                          <m:t>𝑟</m:t>
                        </m:r>
                      </m:sub>
                    </m:sSub>
                  </m:oMath>
                </a14:m>
                <a:r>
                  <a:rPr lang="es-ES" sz="1800" dirty="0"/>
                  <a:t>. </a:t>
                </a:r>
              </a:p>
              <a:p>
                <a:r>
                  <a:rPr lang="es-ES" sz="1800" dirty="0"/>
                  <a:t>Dependiendo de parámetros externos se puede pasar de un estado a otro, son excluyentes y están relacionados con el número de enlace, que, mientras el ADN no se gire más es un invariante.</a:t>
                </a:r>
              </a:p>
              <a:p>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𝐿</m:t>
                        </m:r>
                      </m:e>
                      <m:sub>
                        <m:r>
                          <a:rPr lang="es-ES" sz="1800" b="0" i="1" smtClean="0">
                            <a:latin typeface="Cambria Math" panose="02040503050406030204" pitchFamily="18" charset="0"/>
                          </a:rPr>
                          <m:t>𝑘</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𝑤</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𝑊</m:t>
                        </m:r>
                      </m:e>
                      <m:sub>
                        <m:r>
                          <a:rPr lang="es-ES" sz="1800" b="0" i="1" smtClean="0">
                            <a:latin typeface="Cambria Math" panose="02040503050406030204" pitchFamily="18" charset="0"/>
                          </a:rPr>
                          <m:t>𝑟</m:t>
                        </m:r>
                      </m:sub>
                    </m:sSub>
                    <m:r>
                      <a:rPr lang="es-ES" sz="1800" b="0" i="1" smtClean="0">
                        <a:latin typeface="Cambria Math" panose="02040503050406030204" pitchFamily="18" charset="0"/>
                      </a:rPr>
                      <m:t> </m:t>
                    </m:r>
                  </m:oMath>
                </a14:m>
                <a:endParaRPr lang="es-ES" sz="1800" dirty="0"/>
              </a:p>
              <a:p>
                <a:endParaRPr lang="es-ES" sz="1800" dirty="0"/>
              </a:p>
              <a:p>
                <a:r>
                  <a:rPr lang="es-ES" sz="1800" dirty="0"/>
                  <a:t>Por ejemplo, si aplicas tensión a una molécula de ADN pasas de una conformación plegada, es decir, con torsión de enlace a una configuración recta torsionada.</a:t>
                </a:r>
              </a:p>
            </p:txBody>
          </p:sp>
        </mc:Choice>
        <mc:Fallback xmlns="">
          <p:sp>
            <p:nvSpPr>
              <p:cNvPr id="3" name="Marcador de contenido 2">
                <a:extLst>
                  <a:ext uri="{FF2B5EF4-FFF2-40B4-BE49-F238E27FC236}">
                    <a16:creationId xmlns:a16="http://schemas.microsoft.com/office/drawing/2014/main" id="{2DD60A26-3396-1804-50EC-AA1EF832661D}"/>
                  </a:ext>
                </a:extLst>
              </p:cNvPr>
              <p:cNvSpPr>
                <a:spLocks noGrp="1" noRot="1" noChangeAspect="1" noMove="1" noResize="1" noEditPoints="1" noAdjustHandles="1" noChangeArrowheads="1" noChangeShapeType="1" noTextEdit="1"/>
              </p:cNvSpPr>
              <p:nvPr>
                <p:ph sz="half" idx="1"/>
              </p:nvPr>
            </p:nvSpPr>
            <p:spPr>
              <a:blipFill>
                <a:blip r:embed="rId2"/>
                <a:stretch>
                  <a:fillRect l="-824" t="-1261" r="-824"/>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380889E8-F9A1-96AC-ECE9-4D44364C1315}"/>
              </a:ext>
            </a:extLst>
          </p:cNvPr>
          <p:cNvPicPr>
            <a:picLocks noGrp="1" noChangeAspect="1"/>
          </p:cNvPicPr>
          <p:nvPr>
            <p:ph sz="half" idx="2"/>
          </p:nvPr>
        </p:nvPicPr>
        <p:blipFill rotWithShape="1">
          <a:blip r:embed="rId3"/>
          <a:srcRect b="1743"/>
          <a:stretch/>
        </p:blipFill>
        <p:spPr>
          <a:xfrm>
            <a:off x="6254427" y="1486693"/>
            <a:ext cx="5937573" cy="2361407"/>
          </a:xfrm>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309B429B-5AE4-7AED-CF88-E9AE4DE7EA52}"/>
                  </a:ext>
                </a:extLst>
              </p:cNvPr>
              <p:cNvSpPr txBox="1"/>
              <p:nvPr/>
            </p:nvSpPr>
            <p:spPr>
              <a:xfrm>
                <a:off x="8372475" y="4095750"/>
                <a:ext cx="9867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𝑤</m:t>
                          </m:r>
                        </m:sub>
                      </m:sSub>
                      <m:r>
                        <a:rPr lang="es-ES" b="0" i="1" smtClean="0">
                          <a:latin typeface="Cambria Math" panose="02040503050406030204" pitchFamily="18" charset="0"/>
                        </a:rPr>
                        <m:t>=2</m:t>
                      </m:r>
                    </m:oMath>
                  </m:oMathPara>
                </a14:m>
                <a:endParaRPr lang="es-ES" b="0" dirty="0"/>
              </a:p>
              <a:p>
                <a:pPr/>
                <a14:m>
                  <m:oMathPara xmlns:m="http://schemas.openxmlformats.org/officeDocument/2006/math">
                    <m:oMathParaPr>
                      <m:jc m:val="centerGroup"/>
                    </m:oMathParaPr>
                    <m:oMath xmlns:m="http://schemas.openxmlformats.org/officeDocument/2006/math">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𝑊</m:t>
                          </m:r>
                        </m:e>
                        <m:sub>
                          <m:r>
                            <a:rPr lang="es-ES" i="1" dirty="0" smtClean="0">
                              <a:latin typeface="Cambria Math" panose="02040503050406030204" pitchFamily="18" charset="0"/>
                            </a:rPr>
                            <m:t>𝑟</m:t>
                          </m:r>
                        </m:sub>
                      </m:sSub>
                      <m:r>
                        <a:rPr lang="es-ES" i="1" dirty="0" smtClean="0">
                          <a:latin typeface="Cambria Math" panose="02040503050406030204" pitchFamily="18" charset="0"/>
                        </a:rPr>
                        <m:t> =0</m:t>
                      </m:r>
                    </m:oMath>
                  </m:oMathPara>
                </a14:m>
                <a:endParaRPr lang="es-ES" dirty="0"/>
              </a:p>
            </p:txBody>
          </p:sp>
        </mc:Choice>
        <mc:Fallback xmlns="">
          <p:sp>
            <p:nvSpPr>
              <p:cNvPr id="4" name="CuadroTexto 3">
                <a:extLst>
                  <a:ext uri="{FF2B5EF4-FFF2-40B4-BE49-F238E27FC236}">
                    <a16:creationId xmlns:a16="http://schemas.microsoft.com/office/drawing/2014/main" id="{309B429B-5AE4-7AED-CF88-E9AE4DE7EA52}"/>
                  </a:ext>
                </a:extLst>
              </p:cNvPr>
              <p:cNvSpPr txBox="1">
                <a:spLocks noRot="1" noChangeAspect="1" noMove="1" noResize="1" noEditPoints="1" noAdjustHandles="1" noChangeArrowheads="1" noChangeShapeType="1" noTextEdit="1"/>
              </p:cNvSpPr>
              <p:nvPr/>
            </p:nvSpPr>
            <p:spPr>
              <a:xfrm>
                <a:off x="8372475" y="4095750"/>
                <a:ext cx="986744" cy="646331"/>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86E907A7-4260-7994-4291-6E6C9F9D8ADF}"/>
                  </a:ext>
                </a:extLst>
              </p:cNvPr>
              <p:cNvSpPr txBox="1"/>
              <p:nvPr/>
            </p:nvSpPr>
            <p:spPr>
              <a:xfrm>
                <a:off x="10248900" y="4095750"/>
                <a:ext cx="98674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𝑤</m:t>
                          </m:r>
                        </m:sub>
                      </m:sSub>
                      <m:r>
                        <a:rPr lang="es-ES" b="0" i="1" smtClean="0">
                          <a:latin typeface="Cambria Math" panose="02040503050406030204" pitchFamily="18" charset="0"/>
                        </a:rPr>
                        <m:t>=0</m:t>
                      </m:r>
                    </m:oMath>
                  </m:oMathPara>
                </a14:m>
                <a:endParaRPr lang="es-ES" b="0" dirty="0"/>
              </a:p>
              <a:p>
                <a14:m>
                  <m:oMath xmlns:m="http://schemas.openxmlformats.org/officeDocument/2006/math">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𝑊</m:t>
                        </m:r>
                      </m:e>
                      <m:sub>
                        <m:r>
                          <a:rPr lang="es-ES" i="1" dirty="0" smtClean="0">
                            <a:latin typeface="Cambria Math" panose="02040503050406030204" pitchFamily="18" charset="0"/>
                          </a:rPr>
                          <m:t>𝑟</m:t>
                        </m:r>
                      </m:sub>
                    </m:sSub>
                    <m:r>
                      <a:rPr lang="es-ES" i="1" dirty="0" smtClean="0">
                        <a:latin typeface="Cambria Math" panose="02040503050406030204" pitchFamily="18" charset="0"/>
                      </a:rPr>
                      <m:t> =</m:t>
                    </m:r>
                    <m:r>
                      <a:rPr lang="es-ES" b="0" i="1" dirty="0" smtClean="0">
                        <a:latin typeface="Cambria Math" panose="02040503050406030204" pitchFamily="18" charset="0"/>
                      </a:rPr>
                      <m:t>2</m:t>
                    </m:r>
                  </m:oMath>
                </a14:m>
                <a:r>
                  <a:rPr lang="es-ES" dirty="0"/>
                  <a:t> </a:t>
                </a:r>
              </a:p>
            </p:txBody>
          </p:sp>
        </mc:Choice>
        <mc:Fallback xmlns="">
          <p:sp>
            <p:nvSpPr>
              <p:cNvPr id="7" name="CuadroTexto 6">
                <a:extLst>
                  <a:ext uri="{FF2B5EF4-FFF2-40B4-BE49-F238E27FC236}">
                    <a16:creationId xmlns:a16="http://schemas.microsoft.com/office/drawing/2014/main" id="{86E907A7-4260-7994-4291-6E6C9F9D8ADF}"/>
                  </a:ext>
                </a:extLst>
              </p:cNvPr>
              <p:cNvSpPr txBox="1">
                <a:spLocks noRot="1" noChangeAspect="1" noMove="1" noResize="1" noEditPoints="1" noAdjustHandles="1" noChangeArrowheads="1" noChangeShapeType="1" noTextEdit="1"/>
              </p:cNvSpPr>
              <p:nvPr/>
            </p:nvSpPr>
            <p:spPr>
              <a:xfrm>
                <a:off x="10248900" y="4095750"/>
                <a:ext cx="986745" cy="646331"/>
              </a:xfrm>
              <a:prstGeom prst="rect">
                <a:avLst/>
              </a:prstGeom>
              <a:blipFill>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41536067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631DB-FB59-69DD-4002-058ACFE387AB}"/>
              </a:ext>
            </a:extLst>
          </p:cNvPr>
          <p:cNvSpPr>
            <a:spLocks noGrp="1"/>
          </p:cNvSpPr>
          <p:nvPr>
            <p:ph type="title"/>
          </p:nvPr>
        </p:nvSpPr>
        <p:spPr/>
        <p:txBody>
          <a:bodyPr/>
          <a:lstStyle/>
          <a:p>
            <a:r>
              <a:rPr lang="es-ES" dirty="0"/>
              <a:t>Volvemos al ADN</a:t>
            </a:r>
          </a:p>
        </p:txBody>
      </p:sp>
      <p:sp>
        <p:nvSpPr>
          <p:cNvPr id="3" name="Marcador de contenido 2">
            <a:extLst>
              <a:ext uri="{FF2B5EF4-FFF2-40B4-BE49-F238E27FC236}">
                <a16:creationId xmlns:a16="http://schemas.microsoft.com/office/drawing/2014/main" id="{E3F88953-5898-1861-E141-3F7F0E29776C}"/>
              </a:ext>
            </a:extLst>
          </p:cNvPr>
          <p:cNvSpPr>
            <a:spLocks noGrp="1"/>
          </p:cNvSpPr>
          <p:nvPr>
            <p:ph sz="half" idx="1"/>
          </p:nvPr>
        </p:nvSpPr>
        <p:spPr>
          <a:xfrm>
            <a:off x="838200" y="1825625"/>
            <a:ext cx="6381750" cy="4351338"/>
          </a:xfrm>
        </p:spPr>
        <p:txBody>
          <a:bodyPr/>
          <a:lstStyle/>
          <a:p>
            <a:r>
              <a:rPr lang="es-ES" dirty="0"/>
              <a:t>¿Por qué el ADN está negativamente superenrollado?</a:t>
            </a:r>
          </a:p>
          <a:p>
            <a:endParaRPr lang="es-ES" sz="1800" dirty="0"/>
          </a:p>
          <a:p>
            <a:r>
              <a:rPr lang="es-ES" sz="1800" dirty="0"/>
              <a:t>Ayuda a la compactación del ADN.</a:t>
            </a:r>
          </a:p>
          <a:p>
            <a:endParaRPr lang="es-ES" sz="1800" dirty="0"/>
          </a:p>
          <a:p>
            <a:r>
              <a:rPr lang="es-ES" sz="1800" dirty="0"/>
              <a:t>Ayuda a el desdoblamiento del ADN cuando es necesaria la replicación.</a:t>
            </a:r>
          </a:p>
        </p:txBody>
      </p:sp>
      <p:pic>
        <p:nvPicPr>
          <p:cNvPr id="6" name="Marcador de contenido 5">
            <a:extLst>
              <a:ext uri="{FF2B5EF4-FFF2-40B4-BE49-F238E27FC236}">
                <a16:creationId xmlns:a16="http://schemas.microsoft.com/office/drawing/2014/main" id="{B269B172-E487-E555-5869-04118062F06E}"/>
              </a:ext>
            </a:extLst>
          </p:cNvPr>
          <p:cNvPicPr>
            <a:picLocks noGrp="1" noChangeAspect="1"/>
          </p:cNvPicPr>
          <p:nvPr>
            <p:ph sz="half" idx="2"/>
          </p:nvPr>
        </p:nvPicPr>
        <p:blipFill>
          <a:blip r:embed="rId2"/>
          <a:stretch>
            <a:fillRect/>
          </a:stretch>
        </p:blipFill>
        <p:spPr>
          <a:xfrm>
            <a:off x="7434262" y="2201461"/>
            <a:ext cx="4757738" cy="2947596"/>
          </a:xfrm>
        </p:spPr>
      </p:pic>
    </p:spTree>
    <p:extLst>
      <p:ext uri="{BB962C8B-B14F-4D97-AF65-F5344CB8AC3E}">
        <p14:creationId xmlns:p14="http://schemas.microsoft.com/office/powerpoint/2010/main" val="991896076"/>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A93985-E595-2D01-7E0E-7A6B71CBB837}"/>
              </a:ext>
            </a:extLst>
          </p:cNvPr>
          <p:cNvSpPr>
            <a:spLocks noGrp="1"/>
          </p:cNvSpPr>
          <p:nvPr>
            <p:ph type="title"/>
          </p:nvPr>
        </p:nvSpPr>
        <p:spPr/>
        <p:txBody>
          <a:bodyPr/>
          <a:lstStyle/>
          <a:p>
            <a:r>
              <a:rPr lang="es-ES" dirty="0"/>
              <a:t>Volvemos al ADN</a:t>
            </a:r>
          </a:p>
        </p:txBody>
      </p:sp>
      <p:sp>
        <p:nvSpPr>
          <p:cNvPr id="3" name="Marcador de contenido 2">
            <a:extLst>
              <a:ext uri="{FF2B5EF4-FFF2-40B4-BE49-F238E27FC236}">
                <a16:creationId xmlns:a16="http://schemas.microsoft.com/office/drawing/2014/main" id="{C1C5E1ED-2303-2FBE-307E-885777DD3932}"/>
              </a:ext>
            </a:extLst>
          </p:cNvPr>
          <p:cNvSpPr>
            <a:spLocks noGrp="1"/>
          </p:cNvSpPr>
          <p:nvPr>
            <p:ph sz="half" idx="1"/>
          </p:nvPr>
        </p:nvSpPr>
        <p:spPr>
          <a:xfrm>
            <a:off x="838200" y="1597025"/>
            <a:ext cx="10515600" cy="755650"/>
          </a:xfrm>
        </p:spPr>
        <p:txBody>
          <a:bodyPr>
            <a:normAutofit/>
          </a:bodyPr>
          <a:lstStyle/>
          <a:p>
            <a:r>
              <a:rPr lang="es-ES" sz="1800" dirty="0"/>
              <a:t>El ADN en las células eucariotas se compacta alrededor de histonas (Proteínas) </a:t>
            </a:r>
          </a:p>
        </p:txBody>
      </p:sp>
      <p:pic>
        <p:nvPicPr>
          <p:cNvPr id="5" name="Marcador de contenido 7">
            <a:extLst>
              <a:ext uri="{FF2B5EF4-FFF2-40B4-BE49-F238E27FC236}">
                <a16:creationId xmlns:a16="http://schemas.microsoft.com/office/drawing/2014/main" id="{6CD37269-4527-F4BB-941A-3860DEC613CC}"/>
              </a:ext>
            </a:extLst>
          </p:cNvPr>
          <p:cNvPicPr>
            <a:picLocks noGrp="1" noChangeAspect="1"/>
          </p:cNvPicPr>
          <p:nvPr>
            <p:ph sz="half" idx="2"/>
          </p:nvPr>
        </p:nvPicPr>
        <p:blipFill>
          <a:blip r:embed="rId2"/>
          <a:stretch>
            <a:fillRect/>
          </a:stretch>
        </p:blipFill>
        <p:spPr>
          <a:xfrm>
            <a:off x="1042834" y="2352675"/>
            <a:ext cx="10106332" cy="4391025"/>
          </a:xfrm>
          <a:prstGeom prst="roundRect">
            <a:avLst>
              <a:gd name="adj" fmla="val 10081"/>
            </a:avLst>
          </a:prstGeom>
        </p:spPr>
      </p:pic>
      <p:sp>
        <p:nvSpPr>
          <p:cNvPr id="6" name="CuadroTexto 5">
            <a:extLst>
              <a:ext uri="{FF2B5EF4-FFF2-40B4-BE49-F238E27FC236}">
                <a16:creationId xmlns:a16="http://schemas.microsoft.com/office/drawing/2014/main" id="{A30A7863-8C91-15C1-316E-9459CC0F4B41}"/>
              </a:ext>
            </a:extLst>
          </p:cNvPr>
          <p:cNvSpPr txBox="1"/>
          <p:nvPr/>
        </p:nvSpPr>
        <p:spPr>
          <a:xfrm>
            <a:off x="4826717" y="6068973"/>
            <a:ext cx="1095375" cy="553998"/>
          </a:xfrm>
          <a:prstGeom prst="rect">
            <a:avLst/>
          </a:prstGeom>
          <a:noFill/>
        </p:spPr>
        <p:txBody>
          <a:bodyPr wrap="square" rtlCol="0">
            <a:spAutoFit/>
          </a:bodyPr>
          <a:lstStyle/>
          <a:p>
            <a:r>
              <a:rPr lang="es-ES" sz="1000" dirty="0"/>
              <a:t>Sección extendida de cromatina</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8E6AB6BC-1294-97D5-B73D-769DABFC0EDD}"/>
                  </a:ext>
                </a:extLst>
              </p:cNvPr>
              <p:cNvSpPr txBox="1"/>
              <p:nvPr/>
            </p:nvSpPr>
            <p:spPr>
              <a:xfrm>
                <a:off x="5638800" y="2971800"/>
                <a:ext cx="24958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s-ES" i="1" smtClean="0">
                          <a:latin typeface="Cambria Math" panose="02040503050406030204" pitchFamily="18" charset="0"/>
                        </a:rPr>
                        <a:t>Escriba aquí la ecuación.</a:t>
                      </a:fld>
                    </m:oMath>
                  </m:oMathPara>
                </a14:m>
                <a:endParaRPr lang="es-ES" dirty="0"/>
              </a:p>
            </p:txBody>
          </p:sp>
        </mc:Choice>
        <mc:Fallback xmlns="">
          <p:sp>
            <p:nvSpPr>
              <p:cNvPr id="7" name="CuadroTexto 6">
                <a:extLst>
                  <a:ext uri="{FF2B5EF4-FFF2-40B4-BE49-F238E27FC236}">
                    <a16:creationId xmlns:a16="http://schemas.microsoft.com/office/drawing/2014/main" id="{8E6AB6BC-1294-97D5-B73D-769DABFC0EDD}"/>
                  </a:ext>
                </a:extLst>
              </p:cNvPr>
              <p:cNvSpPr txBox="1">
                <a:spLocks noRot="1" noChangeAspect="1" noMove="1" noResize="1" noEditPoints="1" noAdjustHandles="1" noChangeArrowheads="1" noChangeShapeType="1" noTextEdit="1"/>
              </p:cNvSpPr>
              <p:nvPr/>
            </p:nvSpPr>
            <p:spPr>
              <a:xfrm>
                <a:off x="5638800" y="2971800"/>
                <a:ext cx="2495876" cy="276999"/>
              </a:xfrm>
              <a:prstGeom prst="rect">
                <a:avLst/>
              </a:prstGeom>
              <a:blipFill>
                <a:blip r:embed="rId3"/>
                <a:stretch>
                  <a:fillRect l="-1222" t="-6667" r="-1467" b="-35556"/>
                </a:stretch>
              </a:blipFill>
            </p:spPr>
            <p:txBody>
              <a:bodyPr/>
              <a:lstStyle/>
              <a:p>
                <a:r>
                  <a:rPr lang="es-ES">
                    <a:noFill/>
                  </a:rPr>
                  <a:t> </a:t>
                </a:r>
              </a:p>
            </p:txBody>
          </p:sp>
        </mc:Fallback>
      </mc:AlternateContent>
      <p:sp>
        <p:nvSpPr>
          <p:cNvPr id="8" name="CuadroTexto 7">
            <a:extLst>
              <a:ext uri="{FF2B5EF4-FFF2-40B4-BE49-F238E27FC236}">
                <a16:creationId xmlns:a16="http://schemas.microsoft.com/office/drawing/2014/main" id="{01776406-63EF-2126-9FAF-88DFDEDAD3D8}"/>
              </a:ext>
            </a:extLst>
          </p:cNvPr>
          <p:cNvSpPr txBox="1"/>
          <p:nvPr/>
        </p:nvSpPr>
        <p:spPr>
          <a:xfrm>
            <a:off x="2981325" y="6068973"/>
            <a:ext cx="1238250" cy="553998"/>
          </a:xfrm>
          <a:prstGeom prst="rect">
            <a:avLst/>
          </a:prstGeom>
          <a:noFill/>
        </p:spPr>
        <p:txBody>
          <a:bodyPr wrap="square" rtlCol="0">
            <a:spAutoFit/>
          </a:bodyPr>
          <a:lstStyle/>
          <a:p>
            <a:r>
              <a:rPr lang="es-ES" sz="1000" dirty="0"/>
              <a:t>Sección condensada de un cromosoma</a:t>
            </a:r>
          </a:p>
        </p:txBody>
      </p:sp>
    </p:spTree>
    <p:extLst>
      <p:ext uri="{BB962C8B-B14F-4D97-AF65-F5344CB8AC3E}">
        <p14:creationId xmlns:p14="http://schemas.microsoft.com/office/powerpoint/2010/main" val="494199263"/>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34AE6-8C02-CC93-38B4-11C4504E2D87}"/>
              </a:ext>
            </a:extLst>
          </p:cNvPr>
          <p:cNvSpPr>
            <a:spLocks noGrp="1"/>
          </p:cNvSpPr>
          <p:nvPr>
            <p:ph type="title"/>
          </p:nvPr>
        </p:nvSpPr>
        <p:spPr/>
        <p:txBody>
          <a:bodyPr/>
          <a:lstStyle/>
          <a:p>
            <a:r>
              <a:rPr lang="es-ES" dirty="0"/>
              <a:t>Volvemos al ADN</a:t>
            </a:r>
          </a:p>
        </p:txBody>
      </p:sp>
      <p:sp>
        <p:nvSpPr>
          <p:cNvPr id="3" name="Marcador de contenido 2">
            <a:extLst>
              <a:ext uri="{FF2B5EF4-FFF2-40B4-BE49-F238E27FC236}">
                <a16:creationId xmlns:a16="http://schemas.microsoft.com/office/drawing/2014/main" id="{7F39512B-77CC-72E1-1ADB-7BCB97081B0B}"/>
              </a:ext>
            </a:extLst>
          </p:cNvPr>
          <p:cNvSpPr>
            <a:spLocks noGrp="1"/>
          </p:cNvSpPr>
          <p:nvPr>
            <p:ph sz="half" idx="1"/>
          </p:nvPr>
        </p:nvSpPr>
        <p:spPr/>
        <p:txBody>
          <a:bodyPr/>
          <a:lstStyle/>
          <a:p>
            <a:endParaRPr lang="en-US" dirty="0">
              <a:hlinkClick r:id="rId2"/>
            </a:endParaRPr>
          </a:p>
          <a:p>
            <a:r>
              <a:rPr lang="es-ES" dirty="0">
                <a:hlinkClick r:id="rId3"/>
              </a:rPr>
              <a:t>(328) Cómo se empaqueta el ADN (avanzado) - YouTube</a:t>
            </a:r>
            <a:endParaRPr lang="es-ES" dirty="0"/>
          </a:p>
        </p:txBody>
      </p:sp>
      <p:pic>
        <p:nvPicPr>
          <p:cNvPr id="5" name="Marcador de contenido 7">
            <a:extLst>
              <a:ext uri="{FF2B5EF4-FFF2-40B4-BE49-F238E27FC236}">
                <a16:creationId xmlns:a16="http://schemas.microsoft.com/office/drawing/2014/main" id="{C31D338F-B898-C197-D1FF-3D0F8778AE7F}"/>
              </a:ext>
            </a:extLst>
          </p:cNvPr>
          <p:cNvPicPr>
            <a:picLocks noGrp="1" noChangeAspect="1"/>
          </p:cNvPicPr>
          <p:nvPr>
            <p:ph sz="half" idx="2"/>
          </p:nvPr>
        </p:nvPicPr>
        <p:blipFill>
          <a:blip r:embed="rId4"/>
          <a:stretch>
            <a:fillRect/>
          </a:stretch>
        </p:blipFill>
        <p:spPr>
          <a:xfrm>
            <a:off x="6172200" y="2875636"/>
            <a:ext cx="5181600" cy="2251315"/>
          </a:xfrm>
          <a:prstGeom prst="roundRect">
            <a:avLst>
              <a:gd name="adj" fmla="val 10081"/>
            </a:avLst>
          </a:prstGeom>
        </p:spPr>
      </p:pic>
    </p:spTree>
    <p:extLst>
      <p:ext uri="{BB962C8B-B14F-4D97-AF65-F5344CB8AC3E}">
        <p14:creationId xmlns:p14="http://schemas.microsoft.com/office/powerpoint/2010/main" val="425706433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7EC57-65B2-72CC-4D20-402E646C95AD}"/>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9D086F7F-9859-F0DE-B9F5-CE30D20379F1}"/>
              </a:ext>
            </a:extLst>
          </p:cNvPr>
          <p:cNvSpPr>
            <a:spLocks noGrp="1"/>
          </p:cNvSpPr>
          <p:nvPr>
            <p:ph sz="half" idx="1"/>
          </p:nvPr>
        </p:nvSpPr>
        <p:spPr/>
        <p:txBody>
          <a:bodyPr>
            <a:normAutofit/>
          </a:bodyPr>
          <a:lstStyle/>
          <a:p>
            <a:r>
              <a:rPr lang="es-ES" dirty="0"/>
              <a:t>Ahora que comprendemos mejor al ADN vamos a ver el experimento de las pinzas magnéticas.</a:t>
            </a:r>
          </a:p>
          <a:p>
            <a:endParaRPr lang="es-ES" dirty="0"/>
          </a:p>
          <a:p>
            <a:r>
              <a:rPr lang="es-ES" sz="1900" dirty="0"/>
              <a:t>Para este estudio se va a ver un experimento donde se ha colocado una pequeña esfera de un material magnético en un extremo de una cadena de ADN y hemos fijado el otro extremo a un sustrato. Gracias a esto podemos tirar y girar el ADN a voluntad.</a:t>
            </a:r>
          </a:p>
          <a:p>
            <a:endParaRPr lang="es-ES" dirty="0"/>
          </a:p>
        </p:txBody>
      </p:sp>
      <p:pic>
        <p:nvPicPr>
          <p:cNvPr id="5" name="Marcador de contenido 5" descr="Logotipo, nombre de la empresa&#10;&#10;Descripción generada automáticamente">
            <a:extLst>
              <a:ext uri="{FF2B5EF4-FFF2-40B4-BE49-F238E27FC236}">
                <a16:creationId xmlns:a16="http://schemas.microsoft.com/office/drawing/2014/main" id="{4FE8E978-FB39-9044-A4B6-0017F081BE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6586" y="1825625"/>
            <a:ext cx="4532828" cy="4351338"/>
          </a:xfrm>
        </p:spPr>
      </p:pic>
    </p:spTree>
    <p:extLst>
      <p:ext uri="{BB962C8B-B14F-4D97-AF65-F5344CB8AC3E}">
        <p14:creationId xmlns:p14="http://schemas.microsoft.com/office/powerpoint/2010/main" val="2692666861"/>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7EC57-65B2-72CC-4D20-402E646C95AD}"/>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D086F7F-9859-F0DE-B9F5-CE30D20379F1}"/>
                  </a:ext>
                </a:extLst>
              </p:cNvPr>
              <p:cNvSpPr>
                <a:spLocks noGrp="1"/>
              </p:cNvSpPr>
              <p:nvPr>
                <p:ph sz="half" idx="1"/>
              </p:nvPr>
            </p:nvSpPr>
            <p:spPr>
              <a:xfrm>
                <a:off x="838200" y="1825624"/>
                <a:ext cx="5181600" cy="5032376"/>
              </a:xfrm>
            </p:spPr>
            <p:txBody>
              <a:bodyPr>
                <a:normAutofit/>
              </a:bodyPr>
              <a:lstStyle/>
              <a:p>
                <a:pPr marL="342900" lvl="0" indent="-342900">
                  <a:lnSpc>
                    <a:spcPct val="107000"/>
                  </a:lnSpc>
                  <a:spcAft>
                    <a:spcPts val="800"/>
                  </a:spcAft>
                  <a:buFont typeface="Arial" panose="020B0604020202020204" pitchFamily="34" charset="0"/>
                  <a:buChar char="•"/>
                  <a:tabLst>
                    <a:tab pos="457200" algn="l"/>
                  </a:tabLs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Pinzas Magnéticas y ADN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Se pueden usar convenientemente para estirar y torcer el ADN.</a:t>
                </a:r>
              </a:p>
              <a:p>
                <a:pPr marL="342900" lvl="0" indent="-342900">
                  <a:lnSpc>
                    <a:spcPct val="107000"/>
                  </a:lnSpc>
                  <a:spcAft>
                    <a:spcPts val="800"/>
                  </a:spcAft>
                  <a:buFont typeface="Symbol" panose="05050102010706020507" pitchFamily="18" charset="2"/>
                  <a:buChar char=""/>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¿Qué es la fuerza y la energía?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𝑈</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𝐸</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𝜇</m:t>
                    </m:r>
                    <m:r>
                      <a:rPr lang="es-ES" sz="1800" i="1" kern="100">
                        <a:effectLst/>
                        <a:latin typeface="Cambria Math" panose="02040503050406030204" pitchFamily="18" charset="0"/>
                        <a:ea typeface="Calibri" panose="020F0502020204030204" pitchFamily="34" charset="0"/>
                        <a:cs typeface="Cambria Math" panose="020405030504060302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Aquí,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𝜇</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(El momento dipolar magnético)</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es proporcional a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La ecuación indica que la energía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𝑈</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es inversamente proporcional a </a:t>
                </a:r>
                <a14:m>
                  <m:oMath xmlns:m="http://schemas.openxmlformats.org/officeDocument/2006/math">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siendo  </a:t>
                </a:r>
                <a14:m>
                  <m:oMath xmlns:m="http://schemas.openxmlformats.org/officeDocument/2006/math">
                    <m:sSub>
                      <m:sSub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𝜇</m:t>
                        </m:r>
                      </m:e>
                      <m:sub>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es la permeabilidad magnética del vacío.</a:t>
                </a:r>
              </a:p>
              <a:p>
                <a:pPr>
                  <a:lnSpc>
                    <a:spcPct val="107000"/>
                  </a:lnSpc>
                  <a:spcAft>
                    <a:spcPts val="800"/>
                  </a:spcAft>
                </a:pP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𝐹</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Cambria Math" panose="020405030504060302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𝑈</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 </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 fuerza siempre es la pendiente de la energ</a:t>
                </a:r>
                <a:r>
                  <a:rPr lang="es-ES" sz="1800" kern="100" dirty="0">
                    <a:effectLst/>
                    <a:latin typeface="Calibri" panose="020F0502020204030204" pitchFamily="34" charset="0"/>
                    <a:ea typeface="Calibri" panose="020F0502020204030204" pitchFamily="34" charset="0"/>
                    <a:cs typeface="Calibri" panose="020F0502020204030204" pitchFamily="34" charset="0"/>
                  </a:rPr>
                  <a:t>í</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 La fuerza se determina por el gradiente de la energía y actúa en la dirección de mayor campo magnético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Font typeface="+mj-lt"/>
                  <a:buAutoNum type="arabicPeriod"/>
                  <a:tabLst>
                    <a:tab pos="914400" algn="l"/>
                  </a:tabLst>
                </a:pPr>
                <a:endParaRPr lang="es-E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9D086F7F-9859-F0DE-B9F5-CE30D20379F1}"/>
                  </a:ext>
                </a:extLst>
              </p:cNvPr>
              <p:cNvSpPr>
                <a:spLocks noGrp="1" noRot="1" noChangeAspect="1" noMove="1" noResize="1" noEditPoints="1" noAdjustHandles="1" noChangeArrowheads="1" noChangeShapeType="1" noTextEdit="1"/>
              </p:cNvSpPr>
              <p:nvPr>
                <p:ph sz="half" idx="1"/>
              </p:nvPr>
            </p:nvSpPr>
            <p:spPr>
              <a:xfrm>
                <a:off x="838200" y="1825624"/>
                <a:ext cx="5181600" cy="5032376"/>
              </a:xfrm>
              <a:blipFill>
                <a:blip r:embed="rId2"/>
                <a:stretch>
                  <a:fillRect l="-1059" t="-484" r="-1412"/>
                </a:stretch>
              </a:blipFill>
            </p:spPr>
            <p:txBody>
              <a:bodyPr/>
              <a:lstStyle/>
              <a:p>
                <a:r>
                  <a:rPr lang="es-ES">
                    <a:noFill/>
                  </a:rPr>
                  <a:t> </a:t>
                </a:r>
              </a:p>
            </p:txBody>
          </p:sp>
        </mc:Fallback>
      </mc:AlternateContent>
      <p:pic>
        <p:nvPicPr>
          <p:cNvPr id="5" name="Marcador de contenido 5" descr="Logotipo, nombre de la empresa&#10;&#10;Descripción generada automáticamente">
            <a:extLst>
              <a:ext uri="{FF2B5EF4-FFF2-40B4-BE49-F238E27FC236}">
                <a16:creationId xmlns:a16="http://schemas.microsoft.com/office/drawing/2014/main" id="{4FE8E978-FB39-9044-A4B6-0017F081BEC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6586" y="1825625"/>
            <a:ext cx="4532828" cy="4351338"/>
          </a:xfrm>
        </p:spPr>
      </p:pic>
    </p:spTree>
    <p:extLst>
      <p:ext uri="{BB962C8B-B14F-4D97-AF65-F5344CB8AC3E}">
        <p14:creationId xmlns:p14="http://schemas.microsoft.com/office/powerpoint/2010/main" val="416894477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7EC57-65B2-72CC-4D20-402E646C95AD}"/>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D086F7F-9859-F0DE-B9F5-CE30D20379F1}"/>
                  </a:ext>
                </a:extLst>
              </p:cNvPr>
              <p:cNvSpPr>
                <a:spLocks noGrp="1"/>
              </p:cNvSpPr>
              <p:nvPr>
                <p:ph sz="half" idx="1"/>
              </p:nvPr>
            </p:nvSpPr>
            <p:spPr>
              <a:xfrm>
                <a:off x="838200" y="1825624"/>
                <a:ext cx="5181600" cy="5032376"/>
              </a:xfrm>
            </p:spPr>
            <p:txBody>
              <a:bodyPr>
                <a:normAutofit/>
              </a:bodyPr>
              <a:lstStyle/>
              <a:p>
                <a:pPr marL="342900" lvl="0" indent="-342900">
                  <a:lnSpc>
                    <a:spcPct val="107000"/>
                  </a:lnSpc>
                  <a:spcAft>
                    <a:spcPts val="800"/>
                  </a:spcAft>
                  <a:buFont typeface="Symbol" panose="05050102010706020507" pitchFamily="18" charset="2"/>
                  <a:buChar char=""/>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Estiramiento del ADN: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El ADN tiende a estirarse si se mueve el imán hacia arriba (mecánicamente o eléctricamente moviendo los imanes).</a:t>
                </a:r>
              </a:p>
              <a:p>
                <a:pPr>
                  <a:lnSpc>
                    <a:spcPct val="107000"/>
                  </a:lnSpc>
                  <a:spcAft>
                    <a:spcPts val="800"/>
                  </a:spcAf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Rango de fuerzas:</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Desde unos pocos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femtonewtons</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hasta cerca de 100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piconewtons</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Symbol" panose="05050102010706020507" pitchFamily="18" charset="2"/>
                  <a:buChar char=""/>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¿Qué es el Torque (momento de torsión)?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El dipolo magnético inducido en el campo magnético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produce un torque. Este torque es cero cuando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𝜏</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𝜇</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𝐵</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=0</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Con una cuenta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super-paramagnética</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no hay dipolo permanente.</a:t>
                </a:r>
              </a:p>
              <a:p>
                <a:pPr marL="742950" lvl="1" indent="-285750">
                  <a:lnSpc>
                    <a:spcPct val="107000"/>
                  </a:lnSpc>
                  <a:spcAft>
                    <a:spcPts val="800"/>
                  </a:spcAft>
                  <a:buFont typeface="+mj-lt"/>
                  <a:buAutoNum type="arabicPeriod"/>
                  <a:tabLst>
                    <a:tab pos="914400" algn="l"/>
                  </a:tabLst>
                </a:pPr>
                <a:endParaRPr lang="es-E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9D086F7F-9859-F0DE-B9F5-CE30D20379F1}"/>
                  </a:ext>
                </a:extLst>
              </p:cNvPr>
              <p:cNvSpPr>
                <a:spLocks noGrp="1" noRot="1" noChangeAspect="1" noMove="1" noResize="1" noEditPoints="1" noAdjustHandles="1" noChangeArrowheads="1" noChangeShapeType="1" noTextEdit="1"/>
              </p:cNvSpPr>
              <p:nvPr>
                <p:ph sz="half" idx="1"/>
              </p:nvPr>
            </p:nvSpPr>
            <p:spPr>
              <a:xfrm>
                <a:off x="838200" y="1825624"/>
                <a:ext cx="5181600" cy="5032376"/>
              </a:xfrm>
              <a:blipFill>
                <a:blip r:embed="rId2"/>
                <a:stretch>
                  <a:fillRect l="-1059" t="-726" r="-1765"/>
                </a:stretch>
              </a:blipFill>
            </p:spPr>
            <p:txBody>
              <a:bodyPr/>
              <a:lstStyle/>
              <a:p>
                <a:r>
                  <a:rPr lang="es-ES">
                    <a:noFill/>
                  </a:rPr>
                  <a:t> </a:t>
                </a:r>
              </a:p>
            </p:txBody>
          </p:sp>
        </mc:Fallback>
      </mc:AlternateContent>
      <p:pic>
        <p:nvPicPr>
          <p:cNvPr id="5" name="Marcador de contenido 5" descr="Logotipo, nombre de la empresa&#10;&#10;Descripción generada automáticamente">
            <a:extLst>
              <a:ext uri="{FF2B5EF4-FFF2-40B4-BE49-F238E27FC236}">
                <a16:creationId xmlns:a16="http://schemas.microsoft.com/office/drawing/2014/main" id="{4FE8E978-FB39-9044-A4B6-0017F081BEC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6586" y="1825625"/>
            <a:ext cx="4532828" cy="4351338"/>
          </a:xfrm>
        </p:spPr>
      </p:pic>
    </p:spTree>
    <p:extLst>
      <p:ext uri="{BB962C8B-B14F-4D97-AF65-F5344CB8AC3E}">
        <p14:creationId xmlns:p14="http://schemas.microsoft.com/office/powerpoint/2010/main" val="2458190626"/>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7EC57-65B2-72CC-4D20-402E646C95AD}"/>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9D086F7F-9859-F0DE-B9F5-CE30D20379F1}"/>
              </a:ext>
            </a:extLst>
          </p:cNvPr>
          <p:cNvSpPr>
            <a:spLocks noGrp="1"/>
          </p:cNvSpPr>
          <p:nvPr>
            <p:ph sz="half" idx="1"/>
          </p:nvPr>
        </p:nvSpPr>
        <p:spPr>
          <a:xfrm>
            <a:off x="838200" y="1825624"/>
            <a:ext cx="5181600" cy="5032376"/>
          </a:xfrm>
        </p:spPr>
        <p:txBody>
          <a:bodyPr>
            <a:normAutofit/>
          </a:bodyPr>
          <a:lstStyle/>
          <a:p>
            <a:pPr marL="342900" lvl="0" indent="-342900">
              <a:lnSpc>
                <a:spcPct val="107000"/>
              </a:lnSpc>
              <a:spcAft>
                <a:spcPts val="800"/>
              </a:spcAft>
              <a:buFont typeface="Symbol" panose="05050102010706020507" pitchFamily="18" charset="2"/>
              <a:buChar char=""/>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Torsión del ADN: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El ADN también tiende a torcerse si se gira el imán (mecánicamente o eléctricamente).</a:t>
            </a:r>
          </a:p>
          <a:p>
            <a:pPr marL="742950" lvl="1" indent="-285750">
              <a:lnSpc>
                <a:spcPct val="107000"/>
              </a:lnSpc>
              <a:spcAft>
                <a:spcPts val="800"/>
              </a:spcAft>
              <a:buFont typeface="+mj-lt"/>
              <a:buAutoNum type="arabicPeriod"/>
              <a:tabLst>
                <a:tab pos="914400" algn="l"/>
              </a:tabLst>
            </a:pPr>
            <a:endParaRPr lang="es-E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Marcador de contenido 5" descr="Logotipo, nombre de la empresa&#10;&#10;Descripción generada automáticamente">
            <a:extLst>
              <a:ext uri="{FF2B5EF4-FFF2-40B4-BE49-F238E27FC236}">
                <a16:creationId xmlns:a16="http://schemas.microsoft.com/office/drawing/2014/main" id="{4FE8E978-FB39-9044-A4B6-0017F081BE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6586" y="1825625"/>
            <a:ext cx="4532828" cy="4351338"/>
          </a:xfrm>
        </p:spPr>
      </p:pic>
    </p:spTree>
    <p:extLst>
      <p:ext uri="{BB962C8B-B14F-4D97-AF65-F5344CB8AC3E}">
        <p14:creationId xmlns:p14="http://schemas.microsoft.com/office/powerpoint/2010/main" val="327521795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A589BA-85B3-1FC4-AFFD-0CA7C6C703DF}"/>
              </a:ext>
            </a:extLst>
          </p:cNvPr>
          <p:cNvSpPr>
            <a:spLocks noGrp="1"/>
          </p:cNvSpPr>
          <p:nvPr>
            <p:ph type="title"/>
          </p:nvPr>
        </p:nvSpPr>
        <p:spPr/>
        <p:txBody>
          <a:bodyPr/>
          <a:lstStyle/>
          <a:p>
            <a:r>
              <a:rPr lang="es-ES" dirty="0"/>
              <a:t>ADN</a:t>
            </a:r>
          </a:p>
        </p:txBody>
      </p:sp>
      <p:sp>
        <p:nvSpPr>
          <p:cNvPr id="3" name="Marcador de contenido 2">
            <a:extLst>
              <a:ext uri="{FF2B5EF4-FFF2-40B4-BE49-F238E27FC236}">
                <a16:creationId xmlns:a16="http://schemas.microsoft.com/office/drawing/2014/main" id="{6136CA0C-0F71-3230-8FF1-BFCA72ECB578}"/>
              </a:ext>
            </a:extLst>
          </p:cNvPr>
          <p:cNvSpPr>
            <a:spLocks noGrp="1"/>
          </p:cNvSpPr>
          <p:nvPr>
            <p:ph sz="half" idx="1"/>
          </p:nvPr>
        </p:nvSpPr>
        <p:spPr>
          <a:xfrm>
            <a:off x="838200" y="1825625"/>
            <a:ext cx="11353800" cy="4351338"/>
          </a:xfrm>
        </p:spPr>
        <p:txBody>
          <a:bodyPr/>
          <a:lstStyle/>
          <a:p>
            <a:r>
              <a:rPr lang="es-ES" dirty="0"/>
              <a:t>El ADN utiliza proteínas para desenrollarse y separarse, estas proteínas consumen ATP como hemos visto.</a:t>
            </a:r>
          </a:p>
          <a:p>
            <a:endParaRPr lang="es-ES" dirty="0"/>
          </a:p>
          <a:p>
            <a:endParaRPr lang="es-ES" dirty="0"/>
          </a:p>
          <a:p>
            <a:endParaRPr lang="es-ES" dirty="0"/>
          </a:p>
        </p:txBody>
      </p:sp>
      <p:pic>
        <p:nvPicPr>
          <p:cNvPr id="6" name="Marcador de contenido 5">
            <a:extLst>
              <a:ext uri="{FF2B5EF4-FFF2-40B4-BE49-F238E27FC236}">
                <a16:creationId xmlns:a16="http://schemas.microsoft.com/office/drawing/2014/main" id="{0681AC9D-CC70-9DC5-D90B-8E32F2896BD4}"/>
              </a:ext>
            </a:extLst>
          </p:cNvPr>
          <p:cNvPicPr>
            <a:picLocks noGrp="1" noChangeAspect="1"/>
          </p:cNvPicPr>
          <p:nvPr>
            <p:ph sz="half" idx="2"/>
          </p:nvPr>
        </p:nvPicPr>
        <p:blipFill>
          <a:blip r:embed="rId2"/>
          <a:stretch>
            <a:fillRect/>
          </a:stretch>
        </p:blipFill>
        <p:spPr>
          <a:xfrm>
            <a:off x="1284772" y="2934119"/>
            <a:ext cx="10460655" cy="3753059"/>
          </a:xfrm>
        </p:spPr>
      </p:pic>
    </p:spTree>
    <p:extLst>
      <p:ext uri="{BB962C8B-B14F-4D97-AF65-F5344CB8AC3E}">
        <p14:creationId xmlns:p14="http://schemas.microsoft.com/office/powerpoint/2010/main" val="2185729033"/>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7EC57-65B2-72CC-4D20-402E646C95AD}"/>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9D086F7F-9859-F0DE-B9F5-CE30D20379F1}"/>
              </a:ext>
            </a:extLst>
          </p:cNvPr>
          <p:cNvSpPr>
            <a:spLocks noGrp="1"/>
          </p:cNvSpPr>
          <p:nvPr>
            <p:ph sz="half" idx="1"/>
          </p:nvPr>
        </p:nvSpPr>
        <p:spPr>
          <a:xfrm>
            <a:off x="838200" y="1825624"/>
            <a:ext cx="5181600" cy="5032376"/>
          </a:xfrm>
        </p:spPr>
        <p:txBody>
          <a:bodyPr>
            <a:normAutofit/>
          </a:bodyPr>
          <a:lstStyle/>
          <a:p>
            <a:pPr marL="342900" lvl="0" indent="-342900">
              <a:lnSpc>
                <a:spcPct val="107000"/>
              </a:lnSpc>
              <a:spcAft>
                <a:spcPts val="800"/>
              </a:spcAft>
              <a:buFont typeface="Symbol" panose="05050102010706020507" pitchFamily="18" charset="2"/>
              <a:buChar char=""/>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Torsión del ADN: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El ADN también tiende a torcerse si se gira el imán (mecánicamente o eléctricamente).</a:t>
            </a:r>
          </a:p>
          <a:p>
            <a:pPr marL="742950" lvl="1" indent="-285750">
              <a:lnSpc>
                <a:spcPct val="107000"/>
              </a:lnSpc>
              <a:spcAft>
                <a:spcPts val="800"/>
              </a:spcAft>
              <a:buFont typeface="+mj-lt"/>
              <a:buAutoNum type="arabicPeriod"/>
              <a:tabLst>
                <a:tab pos="914400" algn="l"/>
              </a:tabLst>
            </a:pPr>
            <a:endParaRPr lang="es-E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Marcador de contenido 5" descr="Logotipo, nombre de la empresa&#10;&#10;Descripción generada automáticamente">
            <a:extLst>
              <a:ext uri="{FF2B5EF4-FFF2-40B4-BE49-F238E27FC236}">
                <a16:creationId xmlns:a16="http://schemas.microsoft.com/office/drawing/2014/main" id="{4FE8E978-FB39-9044-A4B6-0017F081BE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6586" y="1825625"/>
            <a:ext cx="4532828" cy="4351338"/>
          </a:xfrm>
        </p:spPr>
      </p:pic>
    </p:spTree>
    <p:extLst>
      <p:ext uri="{BB962C8B-B14F-4D97-AF65-F5344CB8AC3E}">
        <p14:creationId xmlns:p14="http://schemas.microsoft.com/office/powerpoint/2010/main" val="284865089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FFAE6-B58B-B2CD-5514-E289C6D60FB3}"/>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34DCAF24-D0F0-6B1D-8B6A-A61240060D71}"/>
              </a:ext>
            </a:extLst>
          </p:cNvPr>
          <p:cNvSpPr>
            <a:spLocks noGrp="1"/>
          </p:cNvSpPr>
          <p:nvPr>
            <p:ph sz="half" idx="1"/>
          </p:nvPr>
        </p:nvSpPr>
        <p:spPr/>
        <p:txBody>
          <a:bodyPr/>
          <a:lstStyle/>
          <a:p>
            <a:r>
              <a:rPr lang="es-ES" dirty="0"/>
              <a:t>Para fijar el ADN lo primero que se hace es coger un trozo y modificarlo, en un lateral se introduce </a:t>
            </a:r>
            <a:r>
              <a:rPr lang="es-ES" dirty="0" err="1"/>
              <a:t>dioxigenina</a:t>
            </a:r>
            <a:r>
              <a:rPr lang="es-ES" dirty="0"/>
              <a:t>, una proteína que permite unirlo al sustrato y por la otra se introduce biotina que se une al </a:t>
            </a:r>
            <a:r>
              <a:rPr lang="es-ES" dirty="0" err="1"/>
              <a:t>bead</a:t>
            </a:r>
            <a:r>
              <a:rPr lang="es-ES" dirty="0"/>
              <a:t>.</a:t>
            </a:r>
          </a:p>
        </p:txBody>
      </p:sp>
      <p:pic>
        <p:nvPicPr>
          <p:cNvPr id="6" name="Marcador de contenido 5">
            <a:extLst>
              <a:ext uri="{FF2B5EF4-FFF2-40B4-BE49-F238E27FC236}">
                <a16:creationId xmlns:a16="http://schemas.microsoft.com/office/drawing/2014/main" id="{F70881A8-4F55-2D33-F48F-7AB78F883698}"/>
              </a:ext>
            </a:extLst>
          </p:cNvPr>
          <p:cNvPicPr>
            <a:picLocks noGrp="1" noChangeAspect="1"/>
          </p:cNvPicPr>
          <p:nvPr>
            <p:ph sz="half" idx="2"/>
          </p:nvPr>
        </p:nvPicPr>
        <p:blipFill>
          <a:blip r:embed="rId2"/>
          <a:stretch>
            <a:fillRect/>
          </a:stretch>
        </p:blipFill>
        <p:spPr>
          <a:xfrm>
            <a:off x="8048601" y="1825625"/>
            <a:ext cx="1428797" cy="4351338"/>
          </a:xfrm>
        </p:spPr>
      </p:pic>
    </p:spTree>
    <p:extLst>
      <p:ext uri="{BB962C8B-B14F-4D97-AF65-F5344CB8AC3E}">
        <p14:creationId xmlns:p14="http://schemas.microsoft.com/office/powerpoint/2010/main" val="223396909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FFAE6-B58B-B2CD-5514-E289C6D60FB3}"/>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34DCAF24-D0F0-6B1D-8B6A-A61240060D71}"/>
              </a:ext>
            </a:extLst>
          </p:cNvPr>
          <p:cNvSpPr>
            <a:spLocks noGrp="1"/>
          </p:cNvSpPr>
          <p:nvPr>
            <p:ph sz="half" idx="1"/>
          </p:nvPr>
        </p:nvSpPr>
        <p:spPr/>
        <p:txBody>
          <a:bodyPr>
            <a:normAutofit/>
          </a:bodyPr>
          <a:lstStyle/>
          <a:p>
            <a:r>
              <a:rPr lang="es-ES" dirty="0"/>
              <a:t>Cuando está todo fijado se coloca en una máquina que por un lado tiene un imán con un campo magnético perfectamente controlado y por el otro (Normalmente desde abajo) tiene acoplado un microscopio.</a:t>
            </a:r>
          </a:p>
          <a:p>
            <a:endParaRPr lang="es-ES" sz="1800" dirty="0"/>
          </a:p>
          <a:p>
            <a:pPr marL="0" indent="0">
              <a:buNone/>
            </a:pPr>
            <a:endParaRPr lang="es-ES" sz="1800" dirty="0"/>
          </a:p>
          <a:p>
            <a:endParaRPr lang="es-ES" sz="1800" dirty="0"/>
          </a:p>
        </p:txBody>
      </p:sp>
      <p:pic>
        <p:nvPicPr>
          <p:cNvPr id="13" name="Marcador de contenido 12">
            <a:extLst>
              <a:ext uri="{FF2B5EF4-FFF2-40B4-BE49-F238E27FC236}">
                <a16:creationId xmlns:a16="http://schemas.microsoft.com/office/drawing/2014/main" id="{BE7CA00E-5DB3-3FBC-5359-0113630F6925}"/>
              </a:ext>
            </a:extLst>
          </p:cNvPr>
          <p:cNvPicPr>
            <a:picLocks noGrp="1" noChangeAspect="1"/>
          </p:cNvPicPr>
          <p:nvPr>
            <p:ph sz="half" idx="2"/>
          </p:nvPr>
        </p:nvPicPr>
        <p:blipFill>
          <a:blip r:embed="rId2"/>
          <a:stretch>
            <a:fillRect/>
          </a:stretch>
        </p:blipFill>
        <p:spPr>
          <a:xfrm>
            <a:off x="6660833" y="1825625"/>
            <a:ext cx="4204333" cy="4351338"/>
          </a:xfrm>
        </p:spPr>
      </p:pic>
    </p:spTree>
    <p:extLst>
      <p:ext uri="{BB962C8B-B14F-4D97-AF65-F5344CB8AC3E}">
        <p14:creationId xmlns:p14="http://schemas.microsoft.com/office/powerpoint/2010/main" val="3908948472"/>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EC688B18-6E5B-319B-2F8A-4FF74E66A9C4}"/>
              </a:ext>
            </a:extLst>
          </p:cNvPr>
          <p:cNvPicPr>
            <a:picLocks noGrp="1" noChangeAspect="1"/>
          </p:cNvPicPr>
          <p:nvPr>
            <p:ph idx="1"/>
          </p:nvPr>
        </p:nvPicPr>
        <p:blipFill>
          <a:blip r:embed="rId2"/>
          <a:stretch>
            <a:fillRect/>
          </a:stretch>
        </p:blipFill>
        <p:spPr>
          <a:xfrm>
            <a:off x="1776552" y="315250"/>
            <a:ext cx="8638895" cy="6542750"/>
          </a:xfrm>
        </p:spPr>
      </p:pic>
      <p:sp>
        <p:nvSpPr>
          <p:cNvPr id="2" name="Título 1">
            <a:extLst>
              <a:ext uri="{FF2B5EF4-FFF2-40B4-BE49-F238E27FC236}">
                <a16:creationId xmlns:a16="http://schemas.microsoft.com/office/drawing/2014/main" id="{8385A8D0-8E30-1782-C625-B0FED615A617}"/>
              </a:ext>
            </a:extLst>
          </p:cNvPr>
          <p:cNvSpPr>
            <a:spLocks noGrp="1"/>
          </p:cNvSpPr>
          <p:nvPr>
            <p:ph type="title"/>
          </p:nvPr>
        </p:nvSpPr>
        <p:spPr/>
        <p:txBody>
          <a:bodyPr/>
          <a:lstStyle/>
          <a:p>
            <a:r>
              <a:rPr lang="es-ES" dirty="0"/>
              <a:t>Pinzas magnéticas</a:t>
            </a:r>
          </a:p>
        </p:txBody>
      </p:sp>
    </p:spTree>
    <p:extLst>
      <p:ext uri="{BB962C8B-B14F-4D97-AF65-F5344CB8AC3E}">
        <p14:creationId xmlns:p14="http://schemas.microsoft.com/office/powerpoint/2010/main" val="4212314919"/>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D472E6-28F4-C43A-0E5E-D0CA6CDEBEBC}"/>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DD18FF24-914C-29CB-8213-0FAD9767AF85}"/>
              </a:ext>
            </a:extLst>
          </p:cNvPr>
          <p:cNvSpPr>
            <a:spLocks noGrp="1"/>
          </p:cNvSpPr>
          <p:nvPr>
            <p:ph sz="half" idx="1"/>
          </p:nvPr>
        </p:nvSpPr>
        <p:spPr>
          <a:xfrm>
            <a:off x="838200" y="1825625"/>
            <a:ext cx="5906549" cy="4351338"/>
          </a:xfrm>
        </p:spPr>
        <p:txBody>
          <a:bodyPr>
            <a:normAutofit lnSpcReduction="10000"/>
          </a:bodyPr>
          <a:lstStyle/>
          <a:p>
            <a:r>
              <a:rPr lang="es-ES" dirty="0"/>
              <a:t>Resulta complicado detectar con precisión la altura a la que está el </a:t>
            </a:r>
            <a:r>
              <a:rPr lang="es-ES" dirty="0" err="1"/>
              <a:t>bead</a:t>
            </a:r>
            <a:r>
              <a:rPr lang="es-ES" dirty="0"/>
              <a:t>, esto se hace a partir de los anillos de difracción que produce. Se puede llegar, con un buen </a:t>
            </a:r>
            <a:r>
              <a:rPr lang="es-ES" dirty="0" err="1"/>
              <a:t>setup</a:t>
            </a:r>
            <a:r>
              <a:rPr lang="es-ES" dirty="0"/>
              <a:t> experimental a resoluciones de hasta 10nm. El (X,Y) también se pueden obtener muy buenas resoluciones utilizando tratamientos avanzados de imagen, llegando a resoluciones de hasta 1nm</a:t>
            </a:r>
          </a:p>
        </p:txBody>
      </p:sp>
      <p:pic>
        <p:nvPicPr>
          <p:cNvPr id="6" name="Marcador de contenido 5">
            <a:extLst>
              <a:ext uri="{FF2B5EF4-FFF2-40B4-BE49-F238E27FC236}">
                <a16:creationId xmlns:a16="http://schemas.microsoft.com/office/drawing/2014/main" id="{FE4E9E15-9167-B51D-F33D-4B1AC4D2B8E6}"/>
              </a:ext>
            </a:extLst>
          </p:cNvPr>
          <p:cNvPicPr>
            <a:picLocks noGrp="1" noChangeAspect="1"/>
          </p:cNvPicPr>
          <p:nvPr>
            <p:ph sz="half" idx="2"/>
          </p:nvPr>
        </p:nvPicPr>
        <p:blipFill>
          <a:blip r:embed="rId2"/>
          <a:stretch>
            <a:fillRect/>
          </a:stretch>
        </p:blipFill>
        <p:spPr>
          <a:xfrm>
            <a:off x="6844018" y="4621195"/>
            <a:ext cx="5181600" cy="2099015"/>
          </a:xfrm>
        </p:spPr>
      </p:pic>
      <p:pic>
        <p:nvPicPr>
          <p:cNvPr id="8" name="Imagen 7">
            <a:extLst>
              <a:ext uri="{FF2B5EF4-FFF2-40B4-BE49-F238E27FC236}">
                <a16:creationId xmlns:a16="http://schemas.microsoft.com/office/drawing/2014/main" id="{3ADB3BD5-049E-842B-4065-077C0348B89D}"/>
              </a:ext>
            </a:extLst>
          </p:cNvPr>
          <p:cNvPicPr>
            <a:picLocks noChangeAspect="1"/>
          </p:cNvPicPr>
          <p:nvPr/>
        </p:nvPicPr>
        <p:blipFill>
          <a:blip r:embed="rId3"/>
          <a:stretch>
            <a:fillRect/>
          </a:stretch>
        </p:blipFill>
        <p:spPr>
          <a:xfrm>
            <a:off x="9404059" y="1906267"/>
            <a:ext cx="2621559" cy="2673215"/>
          </a:xfrm>
          <a:prstGeom prst="rect">
            <a:avLst/>
          </a:prstGeom>
        </p:spPr>
      </p:pic>
    </p:spTree>
    <p:extLst>
      <p:ext uri="{BB962C8B-B14F-4D97-AF65-F5344CB8AC3E}">
        <p14:creationId xmlns:p14="http://schemas.microsoft.com/office/powerpoint/2010/main" val="4200592296"/>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E5AA4-0774-DA8C-A03B-5CE718E1BA03}"/>
              </a:ext>
            </a:extLst>
          </p:cNvPr>
          <p:cNvSpPr>
            <a:spLocks noGrp="1"/>
          </p:cNvSpPr>
          <p:nvPr>
            <p:ph type="title"/>
          </p:nvPr>
        </p:nvSpPr>
        <p:spPr/>
        <p:txBody>
          <a:bodyPr/>
          <a:lstStyle/>
          <a:p>
            <a:r>
              <a:rPr lang="es-ES" dirty="0"/>
              <a:t>Pinzas magnéticas</a:t>
            </a:r>
          </a:p>
        </p:txBody>
      </p:sp>
      <p:sp>
        <p:nvSpPr>
          <p:cNvPr id="4" name="Marcador de contenido 3">
            <a:extLst>
              <a:ext uri="{FF2B5EF4-FFF2-40B4-BE49-F238E27FC236}">
                <a16:creationId xmlns:a16="http://schemas.microsoft.com/office/drawing/2014/main" id="{71F81E24-6E2B-A69D-5465-424D8F5E8C08}"/>
              </a:ext>
            </a:extLst>
          </p:cNvPr>
          <p:cNvSpPr>
            <a:spLocks noGrp="1"/>
          </p:cNvSpPr>
          <p:nvPr>
            <p:ph sz="half" idx="2"/>
          </p:nvPr>
        </p:nvSpPr>
        <p:spPr/>
        <p:txBody>
          <a:bodyPr/>
          <a:lstStyle/>
          <a:p>
            <a:pPr marL="0" indent="0">
              <a:buNone/>
            </a:pPr>
            <a:r>
              <a:rPr lang="es-ES" dirty="0"/>
              <a:t>¿Cómo medimos la fuerza?</a:t>
            </a:r>
          </a:p>
          <a:p>
            <a:r>
              <a:rPr lang="es-ES" sz="1800" dirty="0"/>
              <a:t>Para medir la fuerza aplicada necesitamos saber con mucha precisión el campo magnético, y la susceptibilidad magnética, pero no es sencillo.</a:t>
            </a:r>
          </a:p>
          <a:p>
            <a:r>
              <a:rPr lang="es-ES" sz="1800" dirty="0"/>
              <a:t>Hay una manera muchísimo mejor y más interesante de determinar la fuerza. El movimiento browniano (Ese que pensabais que no os iba a servir de nada)</a:t>
            </a:r>
          </a:p>
          <a:p>
            <a:endParaRPr lang="es-ES" sz="1800" dirty="0"/>
          </a:p>
        </p:txBody>
      </p:sp>
      <p:pic>
        <p:nvPicPr>
          <p:cNvPr id="5" name="Marcador de contenido 5" descr="Logotipo, nombre de la empresa&#10;&#10;Descripción generada automáticamente">
            <a:extLst>
              <a:ext uri="{FF2B5EF4-FFF2-40B4-BE49-F238E27FC236}">
                <a16:creationId xmlns:a16="http://schemas.microsoft.com/office/drawing/2014/main" id="{38407766-B8AA-D90D-5F5A-FDA138CF4B8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62586" y="1825625"/>
            <a:ext cx="4532828" cy="4351338"/>
          </a:xfrm>
        </p:spPr>
      </p:pic>
    </p:spTree>
    <p:extLst>
      <p:ext uri="{BB962C8B-B14F-4D97-AF65-F5344CB8AC3E}">
        <p14:creationId xmlns:p14="http://schemas.microsoft.com/office/powerpoint/2010/main" val="3083732279"/>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54CD8-E02C-0A4E-C94C-C099513BDA2B}"/>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6307BE77-7D1F-ED27-1F94-DF49B0F2B009}"/>
              </a:ext>
            </a:extLst>
          </p:cNvPr>
          <p:cNvSpPr>
            <a:spLocks noGrp="1"/>
          </p:cNvSpPr>
          <p:nvPr>
            <p:ph sz="half" idx="1"/>
          </p:nvPr>
        </p:nvSpPr>
        <p:spPr/>
        <p:txBody>
          <a:bodyPr/>
          <a:lstStyle/>
          <a:p>
            <a:r>
              <a:rPr lang="es-ES" dirty="0"/>
              <a:t>El </a:t>
            </a:r>
            <a:r>
              <a:rPr lang="es-ES" dirty="0" err="1"/>
              <a:t>bead</a:t>
            </a:r>
            <a:r>
              <a:rPr lang="es-ES" dirty="0"/>
              <a:t> recibe golpes como hemos visto en el movimiento browniano, pero en este caso está unido al ADN, que funciona como un péndulo, calculemos cosas:</a:t>
            </a:r>
          </a:p>
        </p:txBody>
      </p:sp>
      <p:pic>
        <p:nvPicPr>
          <p:cNvPr id="7" name="Marcador de contenido 6">
            <a:extLst>
              <a:ext uri="{FF2B5EF4-FFF2-40B4-BE49-F238E27FC236}">
                <a16:creationId xmlns:a16="http://schemas.microsoft.com/office/drawing/2014/main" id="{55F4E3E6-68DA-D1CB-7F6A-54CE865A5D08}"/>
              </a:ext>
            </a:extLst>
          </p:cNvPr>
          <p:cNvPicPr>
            <a:picLocks noGrp="1" noChangeAspect="1"/>
          </p:cNvPicPr>
          <p:nvPr>
            <p:ph sz="half" idx="2"/>
          </p:nvPr>
        </p:nvPicPr>
        <p:blipFill>
          <a:blip r:embed="rId2"/>
          <a:stretch>
            <a:fillRect/>
          </a:stretch>
        </p:blipFill>
        <p:spPr>
          <a:xfrm>
            <a:off x="6656440" y="49512"/>
            <a:ext cx="4857135" cy="6443363"/>
          </a:xfrm>
        </p:spPr>
      </p:pic>
    </p:spTree>
    <p:extLst>
      <p:ext uri="{BB962C8B-B14F-4D97-AF65-F5344CB8AC3E}">
        <p14:creationId xmlns:p14="http://schemas.microsoft.com/office/powerpoint/2010/main" val="1439361637"/>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54CD8-E02C-0A4E-C94C-C099513BDA2B}"/>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307BE77-7D1F-ED27-1F94-DF49B0F2B009}"/>
                  </a:ext>
                </a:extLst>
              </p:cNvPr>
              <p:cNvSpPr>
                <a:spLocks noGrp="1"/>
              </p:cNvSpPr>
              <p:nvPr>
                <p:ph sz="half" idx="1"/>
              </p:nvPr>
            </p:nvSpPr>
            <p:spPr/>
            <p:txBody>
              <a:bodyPr/>
              <a:lstStyle/>
              <a:p>
                <a:r>
                  <a:rPr lang="es-ES" dirty="0"/>
                  <a:t>Vamos a considerar al ADN como un muelle que tira hacia debajo de la partícula, fon una fuerza:</a:t>
                </a:r>
                <a:endParaRPr lang="es-E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𝐹</m:t>
                      </m:r>
                      <m:r>
                        <a:rPr lang="es-ES" b="0" i="1" smtClean="0">
                          <a:latin typeface="Cambria Math" panose="02040503050406030204" pitchFamily="18" charset="0"/>
                        </a:rPr>
                        <m:t>=</m:t>
                      </m:r>
                      <m:r>
                        <a:rPr lang="es-ES" b="0" i="1" smtClean="0">
                          <a:latin typeface="Cambria Math" panose="02040503050406030204" pitchFamily="18" charset="0"/>
                        </a:rPr>
                        <m:t>𝐾𝑙</m:t>
                      </m:r>
                    </m:oMath>
                  </m:oMathPara>
                </a14:m>
                <a:endParaRPr lang="es-ES" b="0" dirty="0"/>
              </a:p>
              <a:p>
                <a:r>
                  <a:rPr lang="es-ES" dirty="0"/>
                  <a:t>A partir de esto calculemos la energía potencial de este muelle en x (Lo mismo para y)</a:t>
                </a:r>
              </a:p>
            </p:txBody>
          </p:sp>
        </mc:Choice>
        <mc:Fallback xmlns="">
          <p:sp>
            <p:nvSpPr>
              <p:cNvPr id="3" name="Marcador de contenido 2">
                <a:extLst>
                  <a:ext uri="{FF2B5EF4-FFF2-40B4-BE49-F238E27FC236}">
                    <a16:creationId xmlns:a16="http://schemas.microsoft.com/office/drawing/2014/main" id="{6307BE77-7D1F-ED27-1F94-DF49B0F2B009}"/>
                  </a:ext>
                </a:extLst>
              </p:cNvPr>
              <p:cNvSpPr>
                <a:spLocks noGrp="1" noRot="1" noChangeAspect="1" noMove="1" noResize="1" noEditPoints="1" noAdjustHandles="1" noChangeArrowheads="1" noChangeShapeType="1" noTextEdit="1"/>
              </p:cNvSpPr>
              <p:nvPr>
                <p:ph sz="half" idx="1"/>
              </p:nvPr>
            </p:nvSpPr>
            <p:spPr>
              <a:blipFill>
                <a:blip r:embed="rId2"/>
                <a:stretch>
                  <a:fillRect l="-2118" t="-2381" r="-1294"/>
                </a:stretch>
              </a:blipFill>
            </p:spPr>
            <p:txBody>
              <a:bodyPr/>
              <a:lstStyle/>
              <a:p>
                <a:r>
                  <a:rPr lang="es-ES">
                    <a:noFill/>
                  </a:rPr>
                  <a:t> </a:t>
                </a:r>
              </a:p>
            </p:txBody>
          </p:sp>
        </mc:Fallback>
      </mc:AlternateContent>
      <p:pic>
        <p:nvPicPr>
          <p:cNvPr id="12" name="Marcador de contenido 11">
            <a:extLst>
              <a:ext uri="{FF2B5EF4-FFF2-40B4-BE49-F238E27FC236}">
                <a16:creationId xmlns:a16="http://schemas.microsoft.com/office/drawing/2014/main" id="{CC9C25D8-7A06-A4F4-5C57-35C2571EDF94}"/>
              </a:ext>
            </a:extLst>
          </p:cNvPr>
          <p:cNvPicPr>
            <a:picLocks noGrp="1" noChangeAspect="1"/>
          </p:cNvPicPr>
          <p:nvPr>
            <p:ph sz="half" idx="2"/>
          </p:nvPr>
        </p:nvPicPr>
        <p:blipFill>
          <a:blip r:embed="rId3"/>
          <a:stretch>
            <a:fillRect/>
          </a:stretch>
        </p:blipFill>
        <p:spPr>
          <a:xfrm>
            <a:off x="7153275" y="1991519"/>
            <a:ext cx="3219450" cy="4019550"/>
          </a:xfrm>
        </p:spPr>
      </p:pic>
    </p:spTree>
    <p:extLst>
      <p:ext uri="{BB962C8B-B14F-4D97-AF65-F5344CB8AC3E}">
        <p14:creationId xmlns:p14="http://schemas.microsoft.com/office/powerpoint/2010/main" val="4270304789"/>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54CD8-E02C-0A4E-C94C-C099513BDA2B}"/>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307BE77-7D1F-ED27-1F94-DF49B0F2B009}"/>
                  </a:ext>
                </a:extLst>
              </p:cNvPr>
              <p:cNvSpPr>
                <a:spLocks noGrp="1"/>
              </p:cNvSpPr>
              <p:nvPr>
                <p:ph sz="half" idx="1"/>
              </p:nvPr>
            </p:nvSpPr>
            <p:spPr/>
            <p:txBody>
              <a:bodyPr/>
              <a:lstStyle/>
              <a:p>
                <a:r>
                  <a:rPr lang="es-ES" b="0" dirty="0"/>
                  <a:t>Energía potencial</a:t>
                </a:r>
              </a:p>
              <a:p>
                <a14:m>
                  <m:oMath xmlns:m="http://schemas.openxmlformats.org/officeDocument/2006/math">
                    <m:r>
                      <a:rPr lang="es-ES" b="0" i="1" smtClean="0">
                        <a:latin typeface="Cambria Math" panose="02040503050406030204" pitchFamily="18" charset="0"/>
                      </a:rPr>
                      <m:t>𝑈</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2</m:t>
                        </m:r>
                      </m:den>
                    </m:f>
                    <m:r>
                      <a:rPr lang="es-ES" b="0" i="1" smtClean="0">
                        <a:latin typeface="Cambria Math" panose="02040503050406030204" pitchFamily="18" charset="0"/>
                      </a:rPr>
                      <m:t>𝑘</m:t>
                    </m:r>
                    <m:r>
                      <a:rPr lang="es-ES" b="0" i="1" smtClean="0">
                        <a:latin typeface="Cambria Math" panose="02040503050406030204" pitchFamily="18" charset="0"/>
                      </a:rPr>
                      <m:t> </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2</m:t>
                        </m:r>
                      </m:sup>
                    </m:sSup>
                    <m:r>
                      <a:rPr lang="es-ES" b="0" i="1" smtClean="0">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2</m:t>
                        </m:r>
                      </m:den>
                    </m:f>
                    <m:r>
                      <a:rPr lang="es-ES" i="1">
                        <a:latin typeface="Cambria Math" panose="02040503050406030204" pitchFamily="18" charset="0"/>
                      </a:rPr>
                      <m:t>𝑘</m:t>
                    </m:r>
                    <m:r>
                      <a:rPr lang="es-ES" i="1">
                        <a:latin typeface="Cambria Math" panose="02040503050406030204" pitchFamily="18" charset="0"/>
                      </a:rPr>
                      <m:t> </m:t>
                    </m:r>
                    <m:sSup>
                      <m:sSupPr>
                        <m:ctrlPr>
                          <a:rPr lang="es-ES" i="1">
                            <a:latin typeface="Cambria Math" panose="02040503050406030204" pitchFamily="18" charset="0"/>
                          </a:rPr>
                        </m:ctrlPr>
                      </m:sSupPr>
                      <m:e>
                        <m:r>
                          <a:rPr lang="es-ES" b="0" i="1" smtClean="0">
                            <a:latin typeface="Cambria Math" panose="02040503050406030204" pitchFamily="18" charset="0"/>
                          </a:rPr>
                          <m:t>(</m:t>
                        </m:r>
                        <m:r>
                          <a:rPr lang="es-ES" b="0" i="1" smtClean="0">
                            <a:latin typeface="Cambria Math" panose="02040503050406030204" pitchFamily="18" charset="0"/>
                          </a:rPr>
                          <m:t>𝑙</m:t>
                        </m:r>
                      </m:e>
                      <m:sup>
                        <m:r>
                          <a:rPr lang="es-ES" i="1">
                            <a:latin typeface="Cambria Math" panose="02040503050406030204" pitchFamily="18" charset="0"/>
                          </a:rPr>
                          <m:t>2</m:t>
                        </m:r>
                      </m:sup>
                    </m:sSup>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𝑥</m:t>
                        </m:r>
                      </m:e>
                      <m:sup>
                        <m:r>
                          <a:rPr lang="es-ES" b="0" i="1" smtClean="0">
                            <a:latin typeface="Cambria Math" panose="02040503050406030204" pitchFamily="18" charset="0"/>
                          </a:rPr>
                          <m:t>2</m:t>
                        </m:r>
                      </m:sup>
                    </m:sSup>
                    <m:r>
                      <a:rPr lang="es-ES" b="0" i="1" smtClean="0">
                        <a:latin typeface="Cambria Math" panose="02040503050406030204" pitchFamily="18" charset="0"/>
                      </a:rPr>
                      <m:t>)</m:t>
                    </m:r>
                  </m:oMath>
                </a14:m>
                <a:endParaRPr lang="es-ES" b="0" dirty="0"/>
              </a:p>
              <a:p>
                <a:r>
                  <a:rPr lang="es-ES" dirty="0"/>
                  <a:t>Si no hubiera movimiento browniano (si T=0) entonces </a:t>
                </a:r>
                <a14:m>
                  <m:oMath xmlns:m="http://schemas.openxmlformats.org/officeDocument/2006/math">
                    <m:r>
                      <a:rPr lang="es-ES" i="1" dirty="0" smtClean="0">
                        <a:latin typeface="Cambria Math" panose="02040503050406030204" pitchFamily="18" charset="0"/>
                      </a:rPr>
                      <m:t>𝑥</m:t>
                    </m:r>
                    <m:r>
                      <a:rPr lang="es-ES" i="1" dirty="0" smtClean="0">
                        <a:latin typeface="Cambria Math" panose="02040503050406030204" pitchFamily="18" charset="0"/>
                      </a:rPr>
                      <m:t>=0</m:t>
                    </m:r>
                  </m:oMath>
                </a14:m>
                <a:endParaRPr lang="es-ES" dirty="0"/>
              </a:p>
            </p:txBody>
          </p:sp>
        </mc:Choice>
        <mc:Fallback xmlns="">
          <p:sp>
            <p:nvSpPr>
              <p:cNvPr id="3" name="Marcador de contenido 2">
                <a:extLst>
                  <a:ext uri="{FF2B5EF4-FFF2-40B4-BE49-F238E27FC236}">
                    <a16:creationId xmlns:a16="http://schemas.microsoft.com/office/drawing/2014/main" id="{6307BE77-7D1F-ED27-1F94-DF49B0F2B009}"/>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7" name="Marcador de contenido 6">
            <a:extLst>
              <a:ext uri="{FF2B5EF4-FFF2-40B4-BE49-F238E27FC236}">
                <a16:creationId xmlns:a16="http://schemas.microsoft.com/office/drawing/2014/main" id="{CF9D211D-3633-258D-0821-AEF33E847949}"/>
              </a:ext>
            </a:extLst>
          </p:cNvPr>
          <p:cNvPicPr>
            <a:picLocks noGrp="1" noChangeAspect="1"/>
          </p:cNvPicPr>
          <p:nvPr>
            <p:ph sz="half" idx="2"/>
          </p:nvPr>
        </p:nvPicPr>
        <p:blipFill>
          <a:blip r:embed="rId3"/>
          <a:stretch>
            <a:fillRect/>
          </a:stretch>
        </p:blipFill>
        <p:spPr>
          <a:xfrm>
            <a:off x="7115175" y="1920081"/>
            <a:ext cx="3295650" cy="4162425"/>
          </a:xfrm>
        </p:spPr>
      </p:pic>
    </p:spTree>
    <p:extLst>
      <p:ext uri="{BB962C8B-B14F-4D97-AF65-F5344CB8AC3E}">
        <p14:creationId xmlns:p14="http://schemas.microsoft.com/office/powerpoint/2010/main" val="3160368935"/>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54CD8-E02C-0A4E-C94C-C099513BDA2B}"/>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307BE77-7D1F-ED27-1F94-DF49B0F2B009}"/>
                  </a:ext>
                </a:extLst>
              </p:cNvPr>
              <p:cNvSpPr>
                <a:spLocks noGrp="1"/>
              </p:cNvSpPr>
              <p:nvPr>
                <p:ph sz="half" idx="1"/>
              </p:nvPr>
            </p:nvSpPr>
            <p:spPr/>
            <p:txBody>
              <a:bodyPr/>
              <a:lstStyle/>
              <a:p>
                <a:r>
                  <a:rPr lang="es-ES" dirty="0"/>
                  <a:t>Como si lo hay, sabemos por el teorema de </a:t>
                </a:r>
                <a:r>
                  <a:rPr lang="es-ES" dirty="0" err="1"/>
                  <a:t>equipartición</a:t>
                </a:r>
                <a:r>
                  <a:rPr lang="es-ES" dirty="0"/>
                  <a:t> que en cada eje </a:t>
                </a:r>
                <a14:m>
                  <m:oMath xmlns:m="http://schemas.openxmlformats.org/officeDocument/2006/math">
                    <m:r>
                      <m:rPr>
                        <m:sty m:val="p"/>
                      </m:rPr>
                      <a:rPr lang="es-ES" b="0" i="0" smtClean="0">
                        <a:latin typeface="Cambria Math" panose="02040503050406030204" pitchFamily="18" charset="0"/>
                      </a:rPr>
                      <m:t>ΔU</m:t>
                    </m:r>
                    <m:r>
                      <a:rPr lang="es-ES" b="0" i="0" smtClean="0">
                        <a:latin typeface="Cambria Math" panose="02040503050406030204" pitchFamily="18" charset="0"/>
                      </a:rPr>
                      <m:t>=</m:t>
                    </m:r>
                    <m:f>
                      <m:fPr>
                        <m:ctrlPr>
                          <a:rPr lang="es-ES" b="0" i="1" smtClean="0">
                            <a:latin typeface="Cambria Math" panose="02040503050406030204" pitchFamily="18" charset="0"/>
                          </a:rPr>
                        </m:ctrlPr>
                      </m:fPr>
                      <m:num>
                        <m:r>
                          <a:rPr lang="es-ES" b="0" i="0" smtClean="0">
                            <a:latin typeface="Cambria Math" panose="02040503050406030204" pitchFamily="18" charset="0"/>
                          </a:rPr>
                          <m:t>1</m:t>
                        </m:r>
                      </m:num>
                      <m:den>
                        <m:r>
                          <a:rPr lang="es-ES" b="0" i="0" smtClean="0">
                            <a:latin typeface="Cambria Math" panose="02040503050406030204" pitchFamily="18" charset="0"/>
                          </a:rPr>
                          <m:t>2</m:t>
                        </m:r>
                      </m:den>
                    </m:f>
                    <m:sSub>
                      <m:sSubPr>
                        <m:ctrlPr>
                          <a:rPr lang="es-ES" b="0" i="1" smtClean="0">
                            <a:latin typeface="Cambria Math" panose="02040503050406030204" pitchFamily="18" charset="0"/>
                          </a:rPr>
                        </m:ctrlPr>
                      </m:sSubPr>
                      <m:e>
                        <m:r>
                          <m:rPr>
                            <m:sty m:val="p"/>
                          </m:rPr>
                          <a:rPr lang="es-ES" b="0" i="0" smtClean="0">
                            <a:latin typeface="Cambria Math" panose="02040503050406030204" pitchFamily="18" charset="0"/>
                          </a:rPr>
                          <m:t>k</m:t>
                        </m:r>
                      </m:e>
                      <m:sub>
                        <m:r>
                          <m:rPr>
                            <m:sty m:val="p"/>
                          </m:rPr>
                          <a:rPr lang="es-ES" b="0" i="0" smtClean="0">
                            <a:latin typeface="Cambria Math" panose="02040503050406030204" pitchFamily="18" charset="0"/>
                          </a:rPr>
                          <m:t>B</m:t>
                        </m:r>
                      </m:sub>
                    </m:sSub>
                    <m:r>
                      <m:rPr>
                        <m:sty m:val="p"/>
                      </m:rPr>
                      <a:rPr lang="es-ES" b="0" i="0" smtClean="0">
                        <a:latin typeface="Cambria Math" panose="02040503050406030204" pitchFamily="18" charset="0"/>
                      </a:rPr>
                      <m:t>T</m:t>
                    </m:r>
                  </m:oMath>
                </a14:m>
                <a:r>
                  <a:rPr lang="es-ES" dirty="0"/>
                  <a:t>, por tanto, ya poniendo valores promedios:</a:t>
                </a:r>
              </a:p>
              <a:p>
                <a:pPr marL="0" indent="0">
                  <a:buNone/>
                </a:pPr>
                <a14:m>
                  <m:oMathPara xmlns:m="http://schemas.openxmlformats.org/officeDocument/2006/math">
                    <m:oMathParaPr>
                      <m:jc m:val="centerGroup"/>
                    </m:oMathParaPr>
                    <m:oMath xmlns:m="http://schemas.openxmlformats.org/officeDocument/2006/math">
                      <m:r>
                        <m:rPr>
                          <m:sty m:val="p"/>
                        </m:rPr>
                        <a:rPr lang="es-ES" b="0" i="0" smtClean="0">
                          <a:latin typeface="Cambria Math" panose="02040503050406030204" pitchFamily="18" charset="0"/>
                        </a:rPr>
                        <m:t>Δ</m:t>
                      </m:r>
                      <m:r>
                        <a:rPr lang="es-ES" b="0" i="1" smtClean="0">
                          <a:latin typeface="Cambria Math" panose="02040503050406030204" pitchFamily="18" charset="0"/>
                        </a:rPr>
                        <m:t>𝑈</m:t>
                      </m:r>
                      <m:r>
                        <a:rPr lang="es-ES" b="0" i="1" smtClean="0">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2</m:t>
                          </m:r>
                        </m:den>
                      </m:f>
                      <m:r>
                        <a:rPr lang="es-ES" b="0" i="1" smtClean="0">
                          <a:latin typeface="Cambria Math" panose="02040503050406030204" pitchFamily="18" charset="0"/>
                        </a:rPr>
                        <m:t>𝑘</m:t>
                      </m:r>
                      <m:r>
                        <a:rPr lang="es-ES" b="0" i="1" smtClean="0">
                          <a:latin typeface="Cambria Math" panose="02040503050406030204" pitchFamily="18" charset="0"/>
                        </a:rPr>
                        <m:t> </m:t>
                      </m:r>
                      <m:d>
                        <m:dPr>
                          <m:begChr m:val="⟨"/>
                          <m:endChr m:val="⟩"/>
                          <m:ctrlPr>
                            <a:rPr lang="es-ES" b="0" i="1" smtClean="0">
                              <a:latin typeface="Cambria Math" panose="02040503050406030204" pitchFamily="18" charset="0"/>
                            </a:rPr>
                          </m:ctrlPr>
                        </m:dPr>
                        <m:e>
                          <m:sSup>
                            <m:sSupPr>
                              <m:ctrlPr>
                                <a:rPr lang="es-ES" i="1">
                                  <a:latin typeface="Cambria Math" panose="02040503050406030204" pitchFamily="18" charset="0"/>
                                </a:rPr>
                              </m:ctrlPr>
                            </m:sSupPr>
                            <m:e>
                              <m:r>
                                <a:rPr lang="es-ES" i="1">
                                  <a:latin typeface="Cambria Math" panose="02040503050406030204" pitchFamily="18" charset="0"/>
                                </a:rPr>
                                <m:t>𝑥</m:t>
                              </m:r>
                            </m:e>
                            <m:sup>
                              <m:r>
                                <a:rPr lang="es-ES" i="1">
                                  <a:latin typeface="Cambria Math" panose="02040503050406030204" pitchFamily="18" charset="0"/>
                                </a:rPr>
                                <m:t>2</m:t>
                              </m:r>
                            </m:sup>
                          </m:sSup>
                        </m:e>
                      </m:d>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2</m:t>
                          </m:r>
                        </m:den>
                      </m:f>
                      <m:sSub>
                        <m:sSubPr>
                          <m:ctrlPr>
                            <a:rPr lang="es-ES" b="0" i="1" smtClean="0">
                              <a:latin typeface="Cambria Math" panose="02040503050406030204" pitchFamily="18" charset="0"/>
                            </a:rPr>
                          </m:ctrlPr>
                        </m:sSubPr>
                        <m:e>
                          <m:r>
                            <a:rPr lang="es-ES" b="0" i="1" smtClean="0">
                              <a:latin typeface="Cambria Math" panose="02040503050406030204" pitchFamily="18" charset="0"/>
                            </a:rPr>
                            <m:t>𝑘</m:t>
                          </m:r>
                        </m:e>
                        <m:sub>
                          <m:r>
                            <a:rPr lang="es-ES" b="0" i="1" smtClean="0">
                              <a:latin typeface="Cambria Math" panose="02040503050406030204" pitchFamily="18" charset="0"/>
                            </a:rPr>
                            <m:t>𝐵</m:t>
                          </m:r>
                        </m:sub>
                      </m:sSub>
                      <m:r>
                        <a:rPr lang="es-ES" b="0" i="1" smtClean="0">
                          <a:latin typeface="Cambria Math" panose="02040503050406030204" pitchFamily="18" charset="0"/>
                        </a:rPr>
                        <m:t>𝑇</m:t>
                      </m:r>
                    </m:oMath>
                  </m:oMathPara>
                </a14:m>
                <a:endParaRPr lang="es-ES" dirty="0"/>
              </a:p>
              <a:p>
                <a:endParaRPr lang="es-ES" dirty="0"/>
              </a:p>
              <a:p>
                <a:endParaRPr lang="es-ES" dirty="0"/>
              </a:p>
              <a:p>
                <a:endParaRPr lang="es-ES" dirty="0"/>
              </a:p>
              <a:p>
                <a:endParaRPr lang="es-ES" dirty="0"/>
              </a:p>
            </p:txBody>
          </p:sp>
        </mc:Choice>
        <mc:Fallback xmlns="">
          <p:sp>
            <p:nvSpPr>
              <p:cNvPr id="3" name="Marcador de contenido 2">
                <a:extLst>
                  <a:ext uri="{FF2B5EF4-FFF2-40B4-BE49-F238E27FC236}">
                    <a16:creationId xmlns:a16="http://schemas.microsoft.com/office/drawing/2014/main" id="{6307BE77-7D1F-ED27-1F94-DF49B0F2B009}"/>
                  </a:ext>
                </a:extLst>
              </p:cNvPr>
              <p:cNvSpPr>
                <a:spLocks noGrp="1" noRot="1" noChangeAspect="1" noMove="1" noResize="1" noEditPoints="1" noAdjustHandles="1" noChangeArrowheads="1" noChangeShapeType="1" noTextEdit="1"/>
              </p:cNvSpPr>
              <p:nvPr>
                <p:ph sz="half" idx="1"/>
              </p:nvPr>
            </p:nvSpPr>
            <p:spPr>
              <a:blipFill>
                <a:blip r:embed="rId2"/>
                <a:stretch>
                  <a:fillRect l="-2118" t="-2381" r="-3765"/>
                </a:stretch>
              </a:blipFill>
            </p:spPr>
            <p:txBody>
              <a:bodyPr/>
              <a:lstStyle/>
              <a:p>
                <a:r>
                  <a:rPr lang="es-ES">
                    <a:noFill/>
                  </a:rPr>
                  <a:t> </a:t>
                </a:r>
              </a:p>
            </p:txBody>
          </p:sp>
        </mc:Fallback>
      </mc:AlternateContent>
      <p:pic>
        <p:nvPicPr>
          <p:cNvPr id="7" name="Marcador de contenido 6">
            <a:extLst>
              <a:ext uri="{FF2B5EF4-FFF2-40B4-BE49-F238E27FC236}">
                <a16:creationId xmlns:a16="http://schemas.microsoft.com/office/drawing/2014/main" id="{CF9D211D-3633-258D-0821-AEF33E847949}"/>
              </a:ext>
            </a:extLst>
          </p:cNvPr>
          <p:cNvPicPr>
            <a:picLocks noGrp="1" noChangeAspect="1"/>
          </p:cNvPicPr>
          <p:nvPr>
            <p:ph sz="half" idx="2"/>
          </p:nvPr>
        </p:nvPicPr>
        <p:blipFill>
          <a:blip r:embed="rId3"/>
          <a:stretch>
            <a:fillRect/>
          </a:stretch>
        </p:blipFill>
        <p:spPr>
          <a:xfrm>
            <a:off x="7115175" y="1920081"/>
            <a:ext cx="3295650" cy="4162425"/>
          </a:xfrm>
        </p:spPr>
      </p:pic>
    </p:spTree>
    <p:extLst>
      <p:ext uri="{BB962C8B-B14F-4D97-AF65-F5344CB8AC3E}">
        <p14:creationId xmlns:p14="http://schemas.microsoft.com/office/powerpoint/2010/main" val="26263626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D797FD-7B0A-78C6-150D-8F94444FE5FE}"/>
              </a:ext>
            </a:extLst>
          </p:cNvPr>
          <p:cNvSpPr>
            <a:spLocks noGrp="1"/>
          </p:cNvSpPr>
          <p:nvPr>
            <p:ph type="title"/>
          </p:nvPr>
        </p:nvSpPr>
        <p:spPr/>
        <p:txBody>
          <a:bodyPr/>
          <a:lstStyle/>
          <a:p>
            <a:r>
              <a:rPr lang="es-ES" dirty="0"/>
              <a:t>ADN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888FEA2-F3BE-55F0-8CC4-215ED5DA8AA5}"/>
                  </a:ext>
                </a:extLst>
              </p:cNvPr>
              <p:cNvSpPr>
                <a:spLocks noGrp="1"/>
              </p:cNvSpPr>
              <p:nvPr>
                <p:ph sz="half" idx="1"/>
              </p:nvPr>
            </p:nvSpPr>
            <p:spPr/>
            <p:txBody>
              <a:bodyPr>
                <a:normAutofit/>
              </a:bodyPr>
              <a:lstStyle/>
              <a:p>
                <a:endParaRPr lang="es-ES" sz="1800" dirty="0"/>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El ARN no se forma mágicamente, primero se crea el pre-ARNm que es una copia exacta del ADN pero cambiando </a:t>
                </a:r>
                <a14:m>
                  <m:oMath xmlns:m="http://schemas.openxmlformats.org/officeDocument/2006/math">
                    <m:d>
                      <m:d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𝑇</m:t>
                        </m:r>
                      </m:e>
                    </m:d>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d>
                      <m:d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𝑈</m:t>
                        </m:r>
                      </m:e>
                    </m:d>
                    <m:r>
                      <a:rPr lang="es-ES" sz="1800" b="0" i="0" kern="100" smtClean="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s-ES" sz="1800" b="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Luego en este pre-ARNm se separan las partes del ADN que codifican proteínas de las que no (intrones y exones)</a:t>
                </a:r>
              </a:p>
              <a:p>
                <a:pPr marL="342900" lvl="0" indent="-342900">
                  <a:lnSpc>
                    <a:spcPct val="107000"/>
                  </a:lnSpc>
                  <a:spcAft>
                    <a:spcPts val="800"/>
                  </a:spcAft>
                  <a:buFont typeface="Arial" panose="020B0604020202020204" pitchFamily="34" charset="0"/>
                  <a:buChar char="•"/>
                  <a:tabLst>
                    <a:tab pos="457200" algn="l"/>
                  </a:tabLs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Posteriormente se reunifican los exones qued</a:t>
                </a:r>
                <a:r>
                  <a:rPr lang="es-ES" sz="1800" kern="100" dirty="0">
                    <a:latin typeface="Calibri" panose="020F0502020204030204" pitchFamily="34" charset="0"/>
                    <a:ea typeface="Calibri" panose="020F0502020204030204" pitchFamily="34" charset="0"/>
                    <a:cs typeface="Times New Roman" panose="02020603050405020304" pitchFamily="18" charset="0"/>
                  </a:rPr>
                  <a:t>ándose solo un ARN capaz de codificar proteínas, que sale del núcleo.</a:t>
                </a:r>
              </a:p>
              <a:p>
                <a:pPr marL="342900" lvl="0" indent="-342900">
                  <a:lnSpc>
                    <a:spcPct val="107000"/>
                  </a:lnSpc>
                  <a:spcAft>
                    <a:spcPts val="800"/>
                  </a:spcAft>
                  <a:buFont typeface="Arial" panose="020B0604020202020204" pitchFamily="34" charset="0"/>
                  <a:buChar char="•"/>
                  <a:tabLst>
                    <a:tab pos="457200" algn="l"/>
                  </a:tabLs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7888FEA2-F3BE-55F0-8CC4-215ED5DA8AA5}"/>
                  </a:ext>
                </a:extLst>
              </p:cNvPr>
              <p:cNvSpPr>
                <a:spLocks noGrp="1" noRot="1" noChangeAspect="1" noMove="1" noResize="1" noEditPoints="1" noAdjustHandles="1" noChangeArrowheads="1" noChangeShapeType="1" noTextEdit="1"/>
              </p:cNvSpPr>
              <p:nvPr>
                <p:ph sz="half" idx="1"/>
              </p:nvPr>
            </p:nvSpPr>
            <p:spPr>
              <a:blipFill>
                <a:blip r:embed="rId2"/>
                <a:stretch>
                  <a:fillRect l="-824" r="-1882"/>
                </a:stretch>
              </a:blipFill>
            </p:spPr>
            <p:txBody>
              <a:bodyPr/>
              <a:lstStyle/>
              <a:p>
                <a:r>
                  <a:rPr lang="es-ES">
                    <a:noFill/>
                  </a:rPr>
                  <a:t> </a:t>
                </a:r>
              </a:p>
            </p:txBody>
          </p:sp>
        </mc:Fallback>
      </mc:AlternateContent>
      <p:sp>
        <p:nvSpPr>
          <p:cNvPr id="5" name="Rectángulo 4">
            <a:extLst>
              <a:ext uri="{FF2B5EF4-FFF2-40B4-BE49-F238E27FC236}">
                <a16:creationId xmlns:a16="http://schemas.microsoft.com/office/drawing/2014/main" id="{E7CA6385-A99B-E82D-0742-F654F3896391}"/>
              </a:ext>
            </a:extLst>
          </p:cNvPr>
          <p:cNvSpPr/>
          <p:nvPr/>
        </p:nvSpPr>
        <p:spPr>
          <a:xfrm>
            <a:off x="6555710" y="1825625"/>
            <a:ext cx="1436915" cy="743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ADN</a:t>
            </a:r>
          </a:p>
        </p:txBody>
      </p:sp>
      <p:cxnSp>
        <p:nvCxnSpPr>
          <p:cNvPr id="7" name="Conector recto de flecha 6">
            <a:extLst>
              <a:ext uri="{FF2B5EF4-FFF2-40B4-BE49-F238E27FC236}">
                <a16:creationId xmlns:a16="http://schemas.microsoft.com/office/drawing/2014/main" id="{4D0258C5-F355-A843-3115-FB9D2374E561}"/>
              </a:ext>
            </a:extLst>
          </p:cNvPr>
          <p:cNvCxnSpPr>
            <a:stCxn id="5" idx="3"/>
          </p:cNvCxnSpPr>
          <p:nvPr/>
        </p:nvCxnSpPr>
        <p:spPr>
          <a:xfrm>
            <a:off x="7992625" y="2197414"/>
            <a:ext cx="193514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DC500BEB-0CDD-511A-D0B8-2BA2AA8FE1E9}"/>
              </a:ext>
            </a:extLst>
          </p:cNvPr>
          <p:cNvSpPr/>
          <p:nvPr/>
        </p:nvSpPr>
        <p:spPr>
          <a:xfrm>
            <a:off x="9916885" y="1852595"/>
            <a:ext cx="1436915" cy="743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ADN</a:t>
            </a:r>
          </a:p>
        </p:txBody>
      </p:sp>
      <p:sp>
        <p:nvSpPr>
          <p:cNvPr id="9" name="CuadroTexto 8">
            <a:extLst>
              <a:ext uri="{FF2B5EF4-FFF2-40B4-BE49-F238E27FC236}">
                <a16:creationId xmlns:a16="http://schemas.microsoft.com/office/drawing/2014/main" id="{54ED4004-01C7-96DE-D9B0-62A9366CB694}"/>
              </a:ext>
            </a:extLst>
          </p:cNvPr>
          <p:cNvSpPr txBox="1"/>
          <p:nvPr/>
        </p:nvSpPr>
        <p:spPr>
          <a:xfrm>
            <a:off x="8239648" y="1573491"/>
            <a:ext cx="1363130" cy="646331"/>
          </a:xfrm>
          <a:prstGeom prst="rect">
            <a:avLst/>
          </a:prstGeom>
          <a:noFill/>
        </p:spPr>
        <p:txBody>
          <a:bodyPr wrap="none" rtlCol="0">
            <a:spAutoFit/>
          </a:bodyPr>
          <a:lstStyle/>
          <a:p>
            <a:pPr algn="ctr"/>
            <a:r>
              <a:rPr lang="es-ES" dirty="0">
                <a:solidFill>
                  <a:srgbClr val="156082"/>
                </a:solidFill>
              </a:rPr>
              <a:t>Replicación</a:t>
            </a:r>
          </a:p>
          <a:p>
            <a:pPr algn="ctr"/>
            <a:r>
              <a:rPr lang="es-ES" dirty="0">
                <a:solidFill>
                  <a:srgbClr val="156082"/>
                </a:solidFill>
              </a:rPr>
              <a:t> celular</a:t>
            </a:r>
          </a:p>
        </p:txBody>
      </p:sp>
      <p:sp>
        <p:nvSpPr>
          <p:cNvPr id="12" name="Rectángulo 11">
            <a:extLst>
              <a:ext uri="{FF2B5EF4-FFF2-40B4-BE49-F238E27FC236}">
                <a16:creationId xmlns:a16="http://schemas.microsoft.com/office/drawing/2014/main" id="{C53D4EFD-5F3A-AB11-7AC3-2CC9C2D309D8}"/>
              </a:ext>
            </a:extLst>
          </p:cNvPr>
          <p:cNvSpPr/>
          <p:nvPr/>
        </p:nvSpPr>
        <p:spPr>
          <a:xfrm>
            <a:off x="6555710" y="3800327"/>
            <a:ext cx="1436915" cy="74357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ARN</a:t>
            </a:r>
          </a:p>
        </p:txBody>
      </p:sp>
      <p:cxnSp>
        <p:nvCxnSpPr>
          <p:cNvPr id="14" name="Conector recto de flecha 13">
            <a:extLst>
              <a:ext uri="{FF2B5EF4-FFF2-40B4-BE49-F238E27FC236}">
                <a16:creationId xmlns:a16="http://schemas.microsoft.com/office/drawing/2014/main" id="{3A06EB88-2895-2DDD-AF24-FECB90803EFD}"/>
              </a:ext>
            </a:extLst>
          </p:cNvPr>
          <p:cNvCxnSpPr>
            <a:stCxn id="5" idx="2"/>
            <a:endCxn id="12" idx="0"/>
          </p:cNvCxnSpPr>
          <p:nvPr/>
        </p:nvCxnSpPr>
        <p:spPr>
          <a:xfrm>
            <a:off x="7274168" y="2569203"/>
            <a:ext cx="0" cy="123112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6" name="Rectángulo 15">
            <a:extLst>
              <a:ext uri="{FF2B5EF4-FFF2-40B4-BE49-F238E27FC236}">
                <a16:creationId xmlns:a16="http://schemas.microsoft.com/office/drawing/2014/main" id="{868E5DDE-9E1C-4A01-733D-2A8D73B8C968}"/>
              </a:ext>
            </a:extLst>
          </p:cNvPr>
          <p:cNvSpPr/>
          <p:nvPr/>
        </p:nvSpPr>
        <p:spPr>
          <a:xfrm>
            <a:off x="6555709" y="5540367"/>
            <a:ext cx="1436915" cy="74357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Proteinas</a:t>
            </a:r>
            <a:endParaRPr lang="es-ES" dirty="0"/>
          </a:p>
        </p:txBody>
      </p:sp>
      <p:cxnSp>
        <p:nvCxnSpPr>
          <p:cNvPr id="18" name="Conector recto de flecha 17">
            <a:extLst>
              <a:ext uri="{FF2B5EF4-FFF2-40B4-BE49-F238E27FC236}">
                <a16:creationId xmlns:a16="http://schemas.microsoft.com/office/drawing/2014/main" id="{566A27F1-259C-2443-61CF-88D78CF98B84}"/>
              </a:ext>
            </a:extLst>
          </p:cNvPr>
          <p:cNvCxnSpPr>
            <a:stCxn id="12" idx="2"/>
            <a:endCxn id="16" idx="0"/>
          </p:cNvCxnSpPr>
          <p:nvPr/>
        </p:nvCxnSpPr>
        <p:spPr>
          <a:xfrm flipH="1">
            <a:off x="7274167" y="4543905"/>
            <a:ext cx="1" cy="996462"/>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9" name="Rectángulo 18">
            <a:extLst>
              <a:ext uri="{FF2B5EF4-FFF2-40B4-BE49-F238E27FC236}">
                <a16:creationId xmlns:a16="http://schemas.microsoft.com/office/drawing/2014/main" id="{6A25FB42-4655-7A39-AF29-D338567F7687}"/>
              </a:ext>
            </a:extLst>
          </p:cNvPr>
          <p:cNvSpPr/>
          <p:nvPr/>
        </p:nvSpPr>
        <p:spPr>
          <a:xfrm>
            <a:off x="9916884" y="3800327"/>
            <a:ext cx="1436915" cy="74357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Pre-ARNm</a:t>
            </a:r>
          </a:p>
        </p:txBody>
      </p:sp>
      <p:cxnSp>
        <p:nvCxnSpPr>
          <p:cNvPr id="21" name="Conector recto de flecha 20">
            <a:extLst>
              <a:ext uri="{FF2B5EF4-FFF2-40B4-BE49-F238E27FC236}">
                <a16:creationId xmlns:a16="http://schemas.microsoft.com/office/drawing/2014/main" id="{9F489036-B21C-483C-6D0D-758680D72A9A}"/>
              </a:ext>
            </a:extLst>
          </p:cNvPr>
          <p:cNvCxnSpPr>
            <a:endCxn id="19" idx="0"/>
          </p:cNvCxnSpPr>
          <p:nvPr/>
        </p:nvCxnSpPr>
        <p:spPr>
          <a:xfrm>
            <a:off x="7992624" y="2569203"/>
            <a:ext cx="2642718" cy="1231124"/>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776BC664-824D-3DDF-33DF-7D2AEF8DE4A9}"/>
              </a:ext>
            </a:extLst>
          </p:cNvPr>
          <p:cNvCxnSpPr>
            <a:cxnSpLocks/>
            <a:stCxn id="19" idx="1"/>
            <a:endCxn id="12" idx="3"/>
          </p:cNvCxnSpPr>
          <p:nvPr/>
        </p:nvCxnSpPr>
        <p:spPr>
          <a:xfrm flipH="1">
            <a:off x="7992625" y="4172116"/>
            <a:ext cx="1924259" cy="0"/>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5" name="CuadroTexto 24">
            <a:extLst>
              <a:ext uri="{FF2B5EF4-FFF2-40B4-BE49-F238E27FC236}">
                <a16:creationId xmlns:a16="http://schemas.microsoft.com/office/drawing/2014/main" id="{A310AECC-A3A1-8403-3CA6-EE7ADFBB0ADE}"/>
              </a:ext>
            </a:extLst>
          </p:cNvPr>
          <p:cNvSpPr txBox="1"/>
          <p:nvPr/>
        </p:nvSpPr>
        <p:spPr>
          <a:xfrm>
            <a:off x="7274166" y="3000099"/>
            <a:ext cx="1529971" cy="369332"/>
          </a:xfrm>
          <a:prstGeom prst="rect">
            <a:avLst/>
          </a:prstGeom>
          <a:noFill/>
        </p:spPr>
        <p:txBody>
          <a:bodyPr wrap="none" rtlCol="0">
            <a:spAutoFit/>
          </a:bodyPr>
          <a:lstStyle/>
          <a:p>
            <a:r>
              <a:rPr lang="es-ES" dirty="0">
                <a:solidFill>
                  <a:srgbClr val="00B050"/>
                </a:solidFill>
              </a:rPr>
              <a:t>Transcripción</a:t>
            </a:r>
          </a:p>
        </p:txBody>
      </p:sp>
      <p:sp>
        <p:nvSpPr>
          <p:cNvPr id="26" name="CuadroTexto 25">
            <a:extLst>
              <a:ext uri="{FF2B5EF4-FFF2-40B4-BE49-F238E27FC236}">
                <a16:creationId xmlns:a16="http://schemas.microsoft.com/office/drawing/2014/main" id="{5FAB634C-290A-73A9-0E7E-9BCAEB721FE7}"/>
              </a:ext>
            </a:extLst>
          </p:cNvPr>
          <p:cNvSpPr txBox="1"/>
          <p:nvPr/>
        </p:nvSpPr>
        <p:spPr>
          <a:xfrm>
            <a:off x="7395192" y="4799247"/>
            <a:ext cx="1287917" cy="369332"/>
          </a:xfrm>
          <a:prstGeom prst="rect">
            <a:avLst/>
          </a:prstGeom>
          <a:noFill/>
        </p:spPr>
        <p:txBody>
          <a:bodyPr wrap="none" rtlCol="0">
            <a:spAutoFit/>
          </a:bodyPr>
          <a:lstStyle/>
          <a:p>
            <a:r>
              <a:rPr lang="es-ES" dirty="0">
                <a:solidFill>
                  <a:srgbClr val="FFC000"/>
                </a:solidFill>
              </a:rPr>
              <a:t>Traducción</a:t>
            </a:r>
          </a:p>
        </p:txBody>
      </p:sp>
      <p:sp>
        <p:nvSpPr>
          <p:cNvPr id="27" name="CuadroTexto 26">
            <a:extLst>
              <a:ext uri="{FF2B5EF4-FFF2-40B4-BE49-F238E27FC236}">
                <a16:creationId xmlns:a16="http://schemas.microsoft.com/office/drawing/2014/main" id="{9821A5D4-3067-9C76-D56E-76919FCE0D05}"/>
              </a:ext>
            </a:extLst>
          </p:cNvPr>
          <p:cNvSpPr txBox="1"/>
          <p:nvPr/>
        </p:nvSpPr>
        <p:spPr>
          <a:xfrm>
            <a:off x="10058503" y="3002149"/>
            <a:ext cx="1226618" cy="646331"/>
          </a:xfrm>
          <a:prstGeom prst="rect">
            <a:avLst/>
          </a:prstGeom>
          <a:noFill/>
        </p:spPr>
        <p:txBody>
          <a:bodyPr wrap="none" rtlCol="0">
            <a:spAutoFit/>
          </a:bodyPr>
          <a:lstStyle/>
          <a:p>
            <a:r>
              <a:rPr lang="es-ES" dirty="0">
                <a:solidFill>
                  <a:schemeClr val="accent1">
                    <a:lumMod val="40000"/>
                    <a:lumOff val="60000"/>
                  </a:schemeClr>
                </a:solidFill>
              </a:rPr>
              <a:t>Dentro </a:t>
            </a:r>
          </a:p>
          <a:p>
            <a:r>
              <a:rPr lang="es-ES" dirty="0">
                <a:solidFill>
                  <a:schemeClr val="accent1">
                    <a:lumMod val="40000"/>
                    <a:lumOff val="60000"/>
                  </a:schemeClr>
                </a:solidFill>
              </a:rPr>
              <a:t>del núcleo</a:t>
            </a:r>
          </a:p>
        </p:txBody>
      </p:sp>
      <p:sp>
        <p:nvSpPr>
          <p:cNvPr id="28" name="CuadroTexto 27">
            <a:extLst>
              <a:ext uri="{FF2B5EF4-FFF2-40B4-BE49-F238E27FC236}">
                <a16:creationId xmlns:a16="http://schemas.microsoft.com/office/drawing/2014/main" id="{9546F1F8-75C3-9951-0457-4E3446D53085}"/>
              </a:ext>
            </a:extLst>
          </p:cNvPr>
          <p:cNvSpPr txBox="1"/>
          <p:nvPr/>
        </p:nvSpPr>
        <p:spPr>
          <a:xfrm>
            <a:off x="8860926" y="4152916"/>
            <a:ext cx="1106393" cy="646331"/>
          </a:xfrm>
          <a:prstGeom prst="rect">
            <a:avLst/>
          </a:prstGeom>
          <a:noFill/>
        </p:spPr>
        <p:txBody>
          <a:bodyPr wrap="none" rtlCol="0">
            <a:spAutoFit/>
          </a:bodyPr>
          <a:lstStyle/>
          <a:p>
            <a:r>
              <a:rPr lang="es-ES" dirty="0">
                <a:solidFill>
                  <a:schemeClr val="accent1">
                    <a:lumMod val="40000"/>
                    <a:lumOff val="60000"/>
                  </a:schemeClr>
                </a:solidFill>
              </a:rPr>
              <a:t>Fuera del</a:t>
            </a:r>
          </a:p>
          <a:p>
            <a:r>
              <a:rPr lang="es-ES" dirty="0">
                <a:solidFill>
                  <a:schemeClr val="accent1">
                    <a:lumMod val="40000"/>
                    <a:lumOff val="60000"/>
                  </a:schemeClr>
                </a:solidFill>
              </a:rPr>
              <a:t> núcleo</a:t>
            </a:r>
          </a:p>
        </p:txBody>
      </p:sp>
    </p:spTree>
    <p:extLst>
      <p:ext uri="{BB962C8B-B14F-4D97-AF65-F5344CB8AC3E}">
        <p14:creationId xmlns:p14="http://schemas.microsoft.com/office/powerpoint/2010/main" val="2707380041"/>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54CD8-E02C-0A4E-C94C-C099513BDA2B}"/>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307BE77-7D1F-ED27-1F94-DF49B0F2B009}"/>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2</m:t>
                          </m:r>
                        </m:den>
                      </m:f>
                      <m:r>
                        <a:rPr lang="es-ES" b="0" i="1" smtClean="0">
                          <a:latin typeface="Cambria Math" panose="02040503050406030204" pitchFamily="18" charset="0"/>
                        </a:rPr>
                        <m:t>𝑘</m:t>
                      </m:r>
                      <m:r>
                        <a:rPr lang="es-ES" b="0" i="1" smtClean="0">
                          <a:latin typeface="Cambria Math" panose="02040503050406030204" pitchFamily="18" charset="0"/>
                        </a:rPr>
                        <m:t> </m:t>
                      </m:r>
                      <m:d>
                        <m:dPr>
                          <m:begChr m:val="⟨"/>
                          <m:endChr m:val="⟩"/>
                          <m:ctrlPr>
                            <a:rPr lang="es-ES" b="0" i="1" smtClean="0">
                              <a:latin typeface="Cambria Math" panose="02040503050406030204" pitchFamily="18" charset="0"/>
                            </a:rPr>
                          </m:ctrlPr>
                        </m:dPr>
                        <m:e>
                          <m:sSup>
                            <m:sSupPr>
                              <m:ctrlPr>
                                <a:rPr lang="es-ES" i="1">
                                  <a:latin typeface="Cambria Math" panose="02040503050406030204" pitchFamily="18" charset="0"/>
                                </a:rPr>
                              </m:ctrlPr>
                            </m:sSupPr>
                            <m:e>
                              <m:r>
                                <a:rPr lang="es-ES" i="1">
                                  <a:latin typeface="Cambria Math" panose="02040503050406030204" pitchFamily="18" charset="0"/>
                                </a:rPr>
                                <m:t>𝑥</m:t>
                              </m:r>
                            </m:e>
                            <m:sup>
                              <m:r>
                                <a:rPr lang="es-ES" i="1">
                                  <a:latin typeface="Cambria Math" panose="02040503050406030204" pitchFamily="18" charset="0"/>
                                </a:rPr>
                                <m:t>2</m:t>
                              </m:r>
                            </m:sup>
                          </m:sSup>
                        </m:e>
                      </m:d>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2</m:t>
                          </m:r>
                        </m:den>
                      </m:f>
                      <m:sSub>
                        <m:sSubPr>
                          <m:ctrlPr>
                            <a:rPr lang="es-ES" b="0" i="1" smtClean="0">
                              <a:latin typeface="Cambria Math" panose="02040503050406030204" pitchFamily="18" charset="0"/>
                            </a:rPr>
                          </m:ctrlPr>
                        </m:sSubPr>
                        <m:e>
                          <m:r>
                            <a:rPr lang="es-ES" b="0" i="1" smtClean="0">
                              <a:latin typeface="Cambria Math" panose="02040503050406030204" pitchFamily="18" charset="0"/>
                            </a:rPr>
                            <m:t>𝑘</m:t>
                          </m:r>
                        </m:e>
                        <m:sub>
                          <m:r>
                            <a:rPr lang="es-ES" b="0" i="1" smtClean="0">
                              <a:latin typeface="Cambria Math" panose="02040503050406030204" pitchFamily="18" charset="0"/>
                            </a:rPr>
                            <m:t>𝐵</m:t>
                          </m:r>
                        </m:sub>
                      </m:sSub>
                      <m:r>
                        <a:rPr lang="es-ES" b="0" i="1" smtClean="0">
                          <a:latin typeface="Cambria Math" panose="02040503050406030204" pitchFamily="18" charset="0"/>
                        </a:rPr>
                        <m:t>𝑇</m:t>
                      </m:r>
                    </m:oMath>
                  </m:oMathPara>
                </a14:m>
                <a:endParaRPr lang="es-ES" dirty="0"/>
              </a:p>
              <a:p>
                <a:r>
                  <a:rPr lang="es-ES" dirty="0"/>
                  <a:t>Recordemos como hemos descrito la fuerza:</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𝐹</m:t>
                      </m:r>
                      <m:r>
                        <a:rPr lang="es-ES" b="0" i="1" smtClean="0">
                          <a:latin typeface="Cambria Math" panose="02040503050406030204" pitchFamily="18" charset="0"/>
                        </a:rPr>
                        <m:t>=</m:t>
                      </m:r>
                      <m:r>
                        <a:rPr lang="es-ES" b="0" i="1" smtClean="0">
                          <a:latin typeface="Cambria Math" panose="02040503050406030204" pitchFamily="18" charset="0"/>
                        </a:rPr>
                        <m:t>𝑘𝑙</m:t>
                      </m:r>
                    </m:oMath>
                  </m:oMathPara>
                </a14:m>
                <a:endParaRPr lang="es-ES" dirty="0"/>
              </a:p>
              <a:p>
                <a:endParaRPr lang="es-ES" dirty="0"/>
              </a:p>
              <a:p>
                <a:endParaRPr lang="es-ES" dirty="0"/>
              </a:p>
            </p:txBody>
          </p:sp>
        </mc:Choice>
        <mc:Fallback xmlns="">
          <p:sp>
            <p:nvSpPr>
              <p:cNvPr id="3" name="Marcador de contenido 2">
                <a:extLst>
                  <a:ext uri="{FF2B5EF4-FFF2-40B4-BE49-F238E27FC236}">
                    <a16:creationId xmlns:a16="http://schemas.microsoft.com/office/drawing/2014/main" id="{6307BE77-7D1F-ED27-1F94-DF49B0F2B009}"/>
                  </a:ext>
                </a:extLst>
              </p:cNvPr>
              <p:cNvSpPr>
                <a:spLocks noGrp="1" noRot="1" noChangeAspect="1" noMove="1" noResize="1" noEditPoints="1" noAdjustHandles="1" noChangeArrowheads="1" noChangeShapeType="1" noTextEdit="1"/>
              </p:cNvSpPr>
              <p:nvPr>
                <p:ph sz="half" idx="1"/>
              </p:nvPr>
            </p:nvSpPr>
            <p:spPr>
              <a:blipFill>
                <a:blip r:embed="rId2"/>
                <a:stretch>
                  <a:fillRect l="-2118"/>
                </a:stretch>
              </a:blipFill>
            </p:spPr>
            <p:txBody>
              <a:bodyPr/>
              <a:lstStyle/>
              <a:p>
                <a:r>
                  <a:rPr lang="es-ES">
                    <a:noFill/>
                  </a:rPr>
                  <a:t> </a:t>
                </a:r>
              </a:p>
            </p:txBody>
          </p:sp>
        </mc:Fallback>
      </mc:AlternateContent>
      <p:pic>
        <p:nvPicPr>
          <p:cNvPr id="7" name="Marcador de contenido 6">
            <a:extLst>
              <a:ext uri="{FF2B5EF4-FFF2-40B4-BE49-F238E27FC236}">
                <a16:creationId xmlns:a16="http://schemas.microsoft.com/office/drawing/2014/main" id="{CF9D211D-3633-258D-0821-AEF33E847949}"/>
              </a:ext>
            </a:extLst>
          </p:cNvPr>
          <p:cNvPicPr>
            <a:picLocks noGrp="1" noChangeAspect="1"/>
          </p:cNvPicPr>
          <p:nvPr>
            <p:ph sz="half" idx="2"/>
          </p:nvPr>
        </p:nvPicPr>
        <p:blipFill>
          <a:blip r:embed="rId3"/>
          <a:stretch>
            <a:fillRect/>
          </a:stretch>
        </p:blipFill>
        <p:spPr>
          <a:xfrm>
            <a:off x="7115175" y="1920081"/>
            <a:ext cx="3295650" cy="4162425"/>
          </a:xfrm>
        </p:spPr>
      </p:pic>
    </p:spTree>
    <p:extLst>
      <p:ext uri="{BB962C8B-B14F-4D97-AF65-F5344CB8AC3E}">
        <p14:creationId xmlns:p14="http://schemas.microsoft.com/office/powerpoint/2010/main" val="1621464730"/>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54CD8-E02C-0A4E-C94C-C099513BDA2B}"/>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307BE77-7D1F-ED27-1F94-DF49B0F2B009}"/>
                  </a:ext>
                </a:extLst>
              </p:cNvPr>
              <p:cNvSpPr>
                <a:spLocks noGrp="1"/>
              </p:cNvSpPr>
              <p:nvPr>
                <p:ph sz="half" idx="1"/>
              </p:nvPr>
            </p:nvSpPr>
            <p:spPr/>
            <p:txBody>
              <a:bodyPr/>
              <a:lstStyle/>
              <a:p>
                <a:r>
                  <a:rPr lang="es-ES" dirty="0"/>
                  <a:t>Por tanto, podemos calcular la fuerza ejercida por el campo magnético teniendo en cuenta solamente el movimiento browniano:</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𝐹</m:t>
                      </m:r>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b="0" i="1" smtClean="0">
                                  <a:latin typeface="Cambria Math" panose="02040503050406030204" pitchFamily="18" charset="0"/>
                                </a:rPr>
                                <m:t>𝐾</m:t>
                              </m:r>
                            </m:e>
                            <m:sub>
                              <m:r>
                                <a:rPr lang="es-ES" b="0" i="1" smtClean="0">
                                  <a:latin typeface="Cambria Math" panose="02040503050406030204" pitchFamily="18" charset="0"/>
                                </a:rPr>
                                <m:t>𝐵</m:t>
                              </m:r>
                            </m:sub>
                          </m:sSub>
                          <m:r>
                            <a:rPr lang="es-ES" b="0" i="1" smtClean="0">
                              <a:latin typeface="Cambria Math" panose="02040503050406030204" pitchFamily="18" charset="0"/>
                            </a:rPr>
                            <m:t>𝑇</m:t>
                          </m:r>
                          <m:r>
                            <a:rPr lang="es-ES" b="0" i="1" smtClean="0">
                              <a:latin typeface="Cambria Math" panose="02040503050406030204" pitchFamily="18" charset="0"/>
                            </a:rPr>
                            <m:t> </m:t>
                          </m:r>
                          <m:r>
                            <a:rPr lang="es-ES" b="0" i="1" smtClean="0">
                              <a:latin typeface="Cambria Math" panose="02040503050406030204" pitchFamily="18" charset="0"/>
                            </a:rPr>
                            <m:t>𝑙</m:t>
                          </m:r>
                        </m:num>
                        <m:den>
                          <m:d>
                            <m:dPr>
                              <m:begChr m:val="⟨"/>
                              <m:endChr m:val="⟩"/>
                              <m:ctrlPr>
                                <a:rPr lang="es-ES" b="0" i="1" smtClean="0">
                                  <a:latin typeface="Cambria Math" panose="02040503050406030204" pitchFamily="18" charset="0"/>
                                </a:rPr>
                              </m:ctrlPr>
                            </m:dPr>
                            <m:e>
                              <m:sSup>
                                <m:sSupPr>
                                  <m:ctrlPr>
                                    <a:rPr lang="es-ES" b="0" i="1" smtClean="0">
                                      <a:latin typeface="Cambria Math" panose="02040503050406030204" pitchFamily="18" charset="0"/>
                                    </a:rPr>
                                  </m:ctrlPr>
                                </m:sSupPr>
                                <m:e>
                                  <m:r>
                                    <a:rPr lang="es-ES" b="0" i="1" smtClean="0">
                                      <a:latin typeface="Cambria Math" panose="02040503050406030204" pitchFamily="18" charset="0"/>
                                    </a:rPr>
                                    <m:t>𝑥</m:t>
                                  </m:r>
                                </m:e>
                                <m:sup>
                                  <m:r>
                                    <a:rPr lang="es-ES" b="0" i="1" smtClean="0">
                                      <a:latin typeface="Cambria Math" panose="02040503050406030204" pitchFamily="18" charset="0"/>
                                    </a:rPr>
                                    <m:t>2</m:t>
                                  </m:r>
                                </m:sup>
                              </m:sSup>
                            </m:e>
                          </m:d>
                        </m:den>
                      </m:f>
                    </m:oMath>
                  </m:oMathPara>
                </a14:m>
                <a:endParaRPr lang="es-ES" dirty="0"/>
              </a:p>
              <a:p>
                <a:endParaRPr lang="es-ES" dirty="0"/>
              </a:p>
              <a:p>
                <a:endParaRPr lang="es-ES" dirty="0"/>
              </a:p>
            </p:txBody>
          </p:sp>
        </mc:Choice>
        <mc:Fallback xmlns="">
          <p:sp>
            <p:nvSpPr>
              <p:cNvPr id="3" name="Marcador de contenido 2">
                <a:extLst>
                  <a:ext uri="{FF2B5EF4-FFF2-40B4-BE49-F238E27FC236}">
                    <a16:creationId xmlns:a16="http://schemas.microsoft.com/office/drawing/2014/main" id="{6307BE77-7D1F-ED27-1F94-DF49B0F2B009}"/>
                  </a:ext>
                </a:extLst>
              </p:cNvPr>
              <p:cNvSpPr>
                <a:spLocks noGrp="1" noRot="1" noChangeAspect="1" noMove="1" noResize="1" noEditPoints="1" noAdjustHandles="1" noChangeArrowheads="1" noChangeShapeType="1" noTextEdit="1"/>
              </p:cNvSpPr>
              <p:nvPr>
                <p:ph sz="half" idx="1"/>
              </p:nvPr>
            </p:nvSpPr>
            <p:spPr>
              <a:blipFill>
                <a:blip r:embed="rId2"/>
                <a:stretch>
                  <a:fillRect l="-2118" t="-2381" r="-2235"/>
                </a:stretch>
              </a:blipFill>
            </p:spPr>
            <p:txBody>
              <a:bodyPr/>
              <a:lstStyle/>
              <a:p>
                <a:r>
                  <a:rPr lang="es-ES">
                    <a:noFill/>
                  </a:rPr>
                  <a:t> </a:t>
                </a:r>
              </a:p>
            </p:txBody>
          </p:sp>
        </mc:Fallback>
      </mc:AlternateContent>
      <p:pic>
        <p:nvPicPr>
          <p:cNvPr id="7" name="Marcador de contenido 6">
            <a:extLst>
              <a:ext uri="{FF2B5EF4-FFF2-40B4-BE49-F238E27FC236}">
                <a16:creationId xmlns:a16="http://schemas.microsoft.com/office/drawing/2014/main" id="{CF9D211D-3633-258D-0821-AEF33E847949}"/>
              </a:ext>
            </a:extLst>
          </p:cNvPr>
          <p:cNvPicPr>
            <a:picLocks noGrp="1" noChangeAspect="1"/>
          </p:cNvPicPr>
          <p:nvPr>
            <p:ph sz="half" idx="2"/>
          </p:nvPr>
        </p:nvPicPr>
        <p:blipFill>
          <a:blip r:embed="rId3"/>
          <a:stretch>
            <a:fillRect/>
          </a:stretch>
        </p:blipFill>
        <p:spPr>
          <a:xfrm>
            <a:off x="7115175" y="1920081"/>
            <a:ext cx="3295650" cy="4162425"/>
          </a:xfrm>
        </p:spPr>
      </p:pic>
    </p:spTree>
    <p:extLst>
      <p:ext uri="{BB962C8B-B14F-4D97-AF65-F5344CB8AC3E}">
        <p14:creationId xmlns:p14="http://schemas.microsoft.com/office/powerpoint/2010/main" val="3245052964"/>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63ED50-26B9-80F8-B4E0-56E9A6C8A8C4}"/>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B08D8F8B-B7F5-70F1-6CB0-52AFCB376D11}"/>
              </a:ext>
            </a:extLst>
          </p:cNvPr>
          <p:cNvSpPr>
            <a:spLocks noGrp="1"/>
          </p:cNvSpPr>
          <p:nvPr>
            <p:ph sz="half" idx="1"/>
          </p:nvPr>
        </p:nvSpPr>
        <p:spPr/>
        <p:txBody>
          <a:bodyPr/>
          <a:lstStyle/>
          <a:p>
            <a:r>
              <a:rPr lang="es-ES" dirty="0"/>
              <a:t>Esto lo podemos ver muy bien experimentalmente.</a:t>
            </a:r>
          </a:p>
          <a:p>
            <a:endParaRPr lang="es-ES" dirty="0"/>
          </a:p>
          <a:p>
            <a:endParaRPr lang="es-ES" dirty="0"/>
          </a:p>
        </p:txBody>
      </p:sp>
      <p:pic>
        <p:nvPicPr>
          <p:cNvPr id="6" name="Marcador de contenido 5">
            <a:extLst>
              <a:ext uri="{FF2B5EF4-FFF2-40B4-BE49-F238E27FC236}">
                <a16:creationId xmlns:a16="http://schemas.microsoft.com/office/drawing/2014/main" id="{D73F0821-B6A6-4D53-764A-21BE6F03B62F}"/>
              </a:ext>
            </a:extLst>
          </p:cNvPr>
          <p:cNvPicPr>
            <a:picLocks noGrp="1" noChangeAspect="1"/>
          </p:cNvPicPr>
          <p:nvPr>
            <p:ph sz="half" idx="2"/>
          </p:nvPr>
        </p:nvPicPr>
        <p:blipFill>
          <a:blip r:embed="rId2"/>
          <a:stretch>
            <a:fillRect/>
          </a:stretch>
        </p:blipFill>
        <p:spPr>
          <a:xfrm>
            <a:off x="7140467" y="1825625"/>
            <a:ext cx="3245065" cy="4351338"/>
          </a:xfrm>
        </p:spPr>
      </p:pic>
      <p:graphicFrame>
        <p:nvGraphicFramePr>
          <p:cNvPr id="7" name="Gráfico 6">
            <a:extLst>
              <a:ext uri="{FF2B5EF4-FFF2-40B4-BE49-F238E27FC236}">
                <a16:creationId xmlns:a16="http://schemas.microsoft.com/office/drawing/2014/main" id="{2144509A-F98A-443C-0D85-9B897BA068CA}"/>
              </a:ext>
            </a:extLst>
          </p:cNvPr>
          <p:cNvGraphicFramePr>
            <a:graphicFrameLocks/>
          </p:cNvGraphicFramePr>
          <p:nvPr>
            <p:extLst>
              <p:ext uri="{D42A27DB-BD31-4B8C-83A1-F6EECF244321}">
                <p14:modId xmlns:p14="http://schemas.microsoft.com/office/powerpoint/2010/main" val="2356110942"/>
              </p:ext>
            </p:extLst>
          </p:nvPr>
        </p:nvGraphicFramePr>
        <p:xfrm>
          <a:off x="1143000" y="35687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96407251"/>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63ED50-26B9-80F8-B4E0-56E9A6C8A8C4}"/>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08D8F8B-B7F5-70F1-6CB0-52AFCB376D11}"/>
                  </a:ext>
                </a:extLst>
              </p:cNvPr>
              <p:cNvSpPr>
                <a:spLocks noGrp="1"/>
              </p:cNvSpPr>
              <p:nvPr>
                <p:ph sz="half" idx="1"/>
              </p:nvPr>
            </p:nvSpPr>
            <p:spPr/>
            <p:txBody>
              <a:bodyPr/>
              <a:lstStyle/>
              <a:p>
                <a:r>
                  <a:rPr lang="es-ES" dirty="0"/>
                  <a:t>A baja extensión (</a:t>
                </a:r>
                <a14:m>
                  <m:oMath xmlns:m="http://schemas.openxmlformats.org/officeDocument/2006/math">
                    <m:r>
                      <a:rPr lang="es-ES" b="0" i="1" smtClean="0">
                        <a:latin typeface="Cambria Math" panose="02040503050406030204" pitchFamily="18" charset="0"/>
                      </a:rPr>
                      <m:t>&lt;10</m:t>
                    </m:r>
                    <m:r>
                      <a:rPr lang="es-ES" b="0" i="1" smtClean="0">
                        <a:latin typeface="Cambria Math" panose="02040503050406030204" pitchFamily="18" charset="0"/>
                      </a:rPr>
                      <m:t>𝜇</m:t>
                    </m:r>
                    <m:r>
                      <a:rPr lang="es-ES" b="0" i="1" smtClean="0">
                        <a:latin typeface="Cambria Math" panose="02040503050406030204" pitchFamily="18" charset="0"/>
                      </a:rPr>
                      <m:t>𝑚</m:t>
                    </m:r>
                  </m:oMath>
                </a14:m>
                <a:r>
                  <a:rPr lang="es-ES" dirty="0"/>
                  <a:t>) hay mucha dispersión, la fuerza se mantiene muy baja</a:t>
                </a:r>
              </a:p>
              <a:p>
                <a:r>
                  <a:rPr lang="es-ES" dirty="0"/>
                  <a:t>Cuando se extiende mucho (</a:t>
                </a:r>
                <a14:m>
                  <m:oMath xmlns:m="http://schemas.openxmlformats.org/officeDocument/2006/math">
                    <m:r>
                      <a:rPr lang="es-ES" b="0" i="1" smtClean="0">
                        <a:latin typeface="Cambria Math" panose="02040503050406030204" pitchFamily="18" charset="0"/>
                      </a:rPr>
                      <m:t>12−14</m:t>
                    </m:r>
                    <m:r>
                      <a:rPr lang="es-ES" b="0" i="1" smtClean="0">
                        <a:latin typeface="Cambria Math" panose="02040503050406030204" pitchFamily="18" charset="0"/>
                      </a:rPr>
                      <m:t>𝜇</m:t>
                    </m:r>
                    <m:r>
                      <a:rPr lang="es-ES" b="0" i="1" smtClean="0">
                        <a:latin typeface="Cambria Math" panose="02040503050406030204" pitchFamily="18" charset="0"/>
                      </a:rPr>
                      <m:t>𝑚</m:t>
                    </m:r>
                  </m:oMath>
                </a14:m>
                <a:r>
                  <a:rPr lang="es-ES" dirty="0"/>
                  <a:t>) la fuerza empieza a ser muy grande</a:t>
                </a:r>
              </a:p>
              <a:p>
                <a:endParaRPr lang="es-ES" dirty="0"/>
              </a:p>
              <a:p>
                <a:endParaRPr lang="es-ES" dirty="0"/>
              </a:p>
            </p:txBody>
          </p:sp>
        </mc:Choice>
        <mc:Fallback xmlns="">
          <p:sp>
            <p:nvSpPr>
              <p:cNvPr id="3" name="Marcador de contenido 2">
                <a:extLst>
                  <a:ext uri="{FF2B5EF4-FFF2-40B4-BE49-F238E27FC236}">
                    <a16:creationId xmlns:a16="http://schemas.microsoft.com/office/drawing/2014/main" id="{B08D8F8B-B7F5-70F1-6CB0-52AFCB376D11}"/>
                  </a:ext>
                </a:extLst>
              </p:cNvPr>
              <p:cNvSpPr>
                <a:spLocks noGrp="1" noRot="1" noChangeAspect="1" noMove="1" noResize="1" noEditPoints="1" noAdjustHandles="1" noChangeArrowheads="1" noChangeShapeType="1" noTextEdit="1"/>
              </p:cNvSpPr>
              <p:nvPr>
                <p:ph sz="half" idx="1"/>
              </p:nvPr>
            </p:nvSpPr>
            <p:spPr>
              <a:blipFill>
                <a:blip r:embed="rId2"/>
                <a:stretch>
                  <a:fillRect l="-2118" t="-2381" r="-1882"/>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D73F0821-B6A6-4D53-764A-21BE6F03B62F}"/>
              </a:ext>
            </a:extLst>
          </p:cNvPr>
          <p:cNvPicPr>
            <a:picLocks noGrp="1" noChangeAspect="1"/>
          </p:cNvPicPr>
          <p:nvPr>
            <p:ph sz="half" idx="2"/>
          </p:nvPr>
        </p:nvPicPr>
        <p:blipFill>
          <a:blip r:embed="rId3"/>
          <a:stretch>
            <a:fillRect/>
          </a:stretch>
        </p:blipFill>
        <p:spPr>
          <a:xfrm>
            <a:off x="7140467" y="1825625"/>
            <a:ext cx="3245065" cy="4351338"/>
          </a:xfrm>
        </p:spPr>
      </p:pic>
    </p:spTree>
    <p:extLst>
      <p:ext uri="{BB962C8B-B14F-4D97-AF65-F5344CB8AC3E}">
        <p14:creationId xmlns:p14="http://schemas.microsoft.com/office/powerpoint/2010/main" val="3181023451"/>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E6156-D91B-3F8C-31FE-5BB59104F5F2}"/>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202DE2A-B91F-0178-BC1D-F1AC1A6D8823}"/>
                  </a:ext>
                </a:extLst>
              </p:cNvPr>
              <p:cNvSpPr>
                <a:spLocks noGrp="1"/>
              </p:cNvSpPr>
              <p:nvPr>
                <p:ph sz="half" idx="1"/>
              </p:nvPr>
            </p:nvSpPr>
            <p:spPr/>
            <p:txBody>
              <a:bodyPr/>
              <a:lstStyle/>
              <a:p>
                <a:r>
                  <a:rPr lang="es-ES" dirty="0"/>
                  <a:t>¿Se comporta el ADN como un muelle?</a:t>
                </a:r>
              </a:p>
              <a:p>
                <a:r>
                  <a:rPr lang="es-ES" dirty="0"/>
                  <a:t>No, para que se comportara como un muelle </a:t>
                </a:r>
                <a14:m>
                  <m:oMath xmlns:m="http://schemas.openxmlformats.org/officeDocument/2006/math">
                    <m:r>
                      <a:rPr lang="es-ES" b="0" i="1" smtClean="0">
                        <a:latin typeface="Cambria Math" panose="02040503050406030204" pitchFamily="18" charset="0"/>
                      </a:rPr>
                      <m:t>𝐹</m:t>
                    </m:r>
                    <m:r>
                      <a:rPr lang="es-ES" b="0" i="1" smtClean="0">
                        <a:latin typeface="Cambria Math" panose="02040503050406030204" pitchFamily="18" charset="0"/>
                      </a:rPr>
                      <m:t>=</m:t>
                    </m:r>
                    <m:r>
                      <a:rPr lang="es-ES" b="0" i="1" smtClean="0">
                        <a:latin typeface="Cambria Math" panose="02040503050406030204" pitchFamily="18" charset="0"/>
                      </a:rPr>
                      <m:t>𝑘𝑙</m:t>
                    </m:r>
                  </m:oMath>
                </a14:m>
                <a:endParaRPr lang="es-ES" b="0" dirty="0"/>
              </a:p>
              <a:p>
                <a:r>
                  <a:rPr lang="es-ES" dirty="0"/>
                  <a:t>El ADN se </a:t>
                </a:r>
                <a:r>
                  <a:rPr lang="es-ES" dirty="0" err="1"/>
                  <a:t>comorta</a:t>
                </a:r>
                <a:r>
                  <a:rPr lang="es-ES" dirty="0"/>
                  <a:t> siguiendo el modelo </a:t>
                </a:r>
                <a:r>
                  <a:rPr lang="es-ES" dirty="0" err="1"/>
                  <a:t>Worm</a:t>
                </a:r>
                <a:r>
                  <a:rPr lang="es-ES" dirty="0"/>
                  <a:t> </a:t>
                </a:r>
                <a:r>
                  <a:rPr lang="es-ES" dirty="0" err="1"/>
                  <a:t>Like</a:t>
                </a:r>
                <a:r>
                  <a:rPr lang="es-ES" dirty="0"/>
                  <a:t> </a:t>
                </a:r>
                <a:r>
                  <a:rPr lang="es-ES" dirty="0" err="1"/>
                  <a:t>Chain</a:t>
                </a:r>
                <a:endParaRPr lang="es-ES" b="0" dirty="0"/>
              </a:p>
              <a:p>
                <a:endParaRPr lang="es-ES" dirty="0"/>
              </a:p>
              <a:p>
                <a:pPr marL="0" indent="0">
                  <a:buNone/>
                </a:pPr>
                <a:r>
                  <a:rPr lang="es-ES" dirty="0"/>
                  <a:t> </a:t>
                </a:r>
              </a:p>
            </p:txBody>
          </p:sp>
        </mc:Choice>
        <mc:Fallback xmlns="">
          <p:sp>
            <p:nvSpPr>
              <p:cNvPr id="3" name="Marcador de contenido 2">
                <a:extLst>
                  <a:ext uri="{FF2B5EF4-FFF2-40B4-BE49-F238E27FC236}">
                    <a16:creationId xmlns:a16="http://schemas.microsoft.com/office/drawing/2014/main" id="{3202DE2A-B91F-0178-BC1D-F1AC1A6D8823}"/>
                  </a:ext>
                </a:extLst>
              </p:cNvPr>
              <p:cNvSpPr>
                <a:spLocks noGrp="1" noRot="1" noChangeAspect="1" noMove="1" noResize="1" noEditPoints="1" noAdjustHandles="1" noChangeArrowheads="1" noChangeShapeType="1" noTextEdit="1"/>
              </p:cNvSpPr>
              <p:nvPr>
                <p:ph sz="half" idx="1"/>
              </p:nvPr>
            </p:nvSpPr>
            <p:spPr>
              <a:blipFill>
                <a:blip r:embed="rId2"/>
                <a:stretch>
                  <a:fillRect l="-2118" t="-2381" r="-2118"/>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D6A6D928-E476-7A76-8E2B-8FB3CAA07CF1}"/>
              </a:ext>
            </a:extLst>
          </p:cNvPr>
          <p:cNvPicPr>
            <a:picLocks noGrp="1" noChangeAspect="1"/>
          </p:cNvPicPr>
          <p:nvPr>
            <p:ph sz="half" idx="2"/>
          </p:nvPr>
        </p:nvPicPr>
        <p:blipFill>
          <a:blip r:embed="rId3"/>
          <a:stretch>
            <a:fillRect/>
          </a:stretch>
        </p:blipFill>
        <p:spPr>
          <a:xfrm>
            <a:off x="6172200" y="2508847"/>
            <a:ext cx="5181600" cy="2984893"/>
          </a:xfrm>
        </p:spPr>
      </p:pic>
    </p:spTree>
    <p:extLst>
      <p:ext uri="{BB962C8B-B14F-4D97-AF65-F5344CB8AC3E}">
        <p14:creationId xmlns:p14="http://schemas.microsoft.com/office/powerpoint/2010/main" val="1642029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65D564-095A-F9DA-7F50-DB24F91EE6EA}"/>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1239EC38-6714-C5DC-1D8E-7D05EF1CCC18}"/>
              </a:ext>
            </a:extLst>
          </p:cNvPr>
          <p:cNvSpPr>
            <a:spLocks noGrp="1"/>
          </p:cNvSpPr>
          <p:nvPr>
            <p:ph sz="half" idx="1"/>
          </p:nvPr>
        </p:nvSpPr>
        <p:spPr>
          <a:xfrm>
            <a:off x="838200" y="1825624"/>
            <a:ext cx="5181600" cy="5032375"/>
          </a:xfrm>
        </p:spPr>
        <p:txBody>
          <a:bodyPr>
            <a:normAutofit/>
          </a:bodyPr>
          <a:lstStyle/>
          <a:p>
            <a:r>
              <a:rPr lang="es-ES" dirty="0"/>
              <a:t>Tenemos dos modelos que nos dicen como ha de estar plegado el ADN teniendo en cuenta como se estira.</a:t>
            </a:r>
          </a:p>
          <a:p>
            <a:endParaRPr lang="es-ES" sz="2600" dirty="0"/>
          </a:p>
          <a:p>
            <a:r>
              <a:rPr lang="es-ES" sz="2600" b="1" dirty="0"/>
              <a:t>Free </a:t>
            </a:r>
            <a:r>
              <a:rPr lang="es-ES" sz="2600" b="1" dirty="0" err="1"/>
              <a:t>Joined</a:t>
            </a:r>
            <a:r>
              <a:rPr lang="es-ES" sz="2600" b="1" dirty="0"/>
              <a:t> </a:t>
            </a:r>
            <a:r>
              <a:rPr lang="es-ES" sz="2600" b="1" dirty="0" err="1"/>
              <a:t>Chain</a:t>
            </a:r>
            <a:r>
              <a:rPr lang="es-ES" sz="2600" b="1" dirty="0"/>
              <a:t>(FJC)</a:t>
            </a:r>
          </a:p>
          <a:p>
            <a:endParaRPr lang="es-ES" sz="2600" b="1" dirty="0"/>
          </a:p>
          <a:p>
            <a:r>
              <a:rPr lang="es-ES" sz="2600" b="1" dirty="0" err="1"/>
              <a:t>Worm</a:t>
            </a:r>
            <a:r>
              <a:rPr lang="es-ES" sz="2600" b="1" dirty="0"/>
              <a:t> </a:t>
            </a:r>
            <a:r>
              <a:rPr lang="es-ES" sz="2600" b="1" dirty="0" err="1"/>
              <a:t>Like</a:t>
            </a:r>
            <a:r>
              <a:rPr lang="es-ES" sz="2600" b="1" dirty="0"/>
              <a:t> </a:t>
            </a:r>
            <a:r>
              <a:rPr lang="es-ES" sz="2600" b="1" dirty="0" err="1"/>
              <a:t>chain</a:t>
            </a:r>
            <a:r>
              <a:rPr lang="es-ES" sz="2600" b="1" dirty="0"/>
              <a:t>(WLC)</a:t>
            </a:r>
          </a:p>
        </p:txBody>
      </p:sp>
      <p:pic>
        <p:nvPicPr>
          <p:cNvPr id="6" name="Marcador de contenido 5">
            <a:extLst>
              <a:ext uri="{FF2B5EF4-FFF2-40B4-BE49-F238E27FC236}">
                <a16:creationId xmlns:a16="http://schemas.microsoft.com/office/drawing/2014/main" id="{7B1C7D3A-E74B-9297-A6B0-BD3DACB4E50C}"/>
              </a:ext>
            </a:extLst>
          </p:cNvPr>
          <p:cNvPicPr>
            <a:picLocks noGrp="1" noChangeAspect="1"/>
          </p:cNvPicPr>
          <p:nvPr>
            <p:ph sz="half" idx="2"/>
          </p:nvPr>
        </p:nvPicPr>
        <p:blipFill>
          <a:blip r:embed="rId2"/>
          <a:stretch>
            <a:fillRect/>
          </a:stretch>
        </p:blipFill>
        <p:spPr>
          <a:xfrm>
            <a:off x="6019800" y="1442779"/>
            <a:ext cx="5181600" cy="2113772"/>
          </a:xfrm>
        </p:spPr>
      </p:pic>
      <p:pic>
        <p:nvPicPr>
          <p:cNvPr id="8" name="Imagen 7">
            <a:extLst>
              <a:ext uri="{FF2B5EF4-FFF2-40B4-BE49-F238E27FC236}">
                <a16:creationId xmlns:a16="http://schemas.microsoft.com/office/drawing/2014/main" id="{6E002373-D113-2AA0-A4CC-F5FED6D27DF3}"/>
              </a:ext>
            </a:extLst>
          </p:cNvPr>
          <p:cNvPicPr>
            <a:picLocks noChangeAspect="1"/>
          </p:cNvPicPr>
          <p:nvPr/>
        </p:nvPicPr>
        <p:blipFill>
          <a:blip r:embed="rId3"/>
          <a:stretch>
            <a:fillRect/>
          </a:stretch>
        </p:blipFill>
        <p:spPr>
          <a:xfrm>
            <a:off x="6526241" y="3585644"/>
            <a:ext cx="4391025" cy="2562225"/>
          </a:xfrm>
          <a:prstGeom prst="rect">
            <a:avLst/>
          </a:prstGeom>
        </p:spPr>
      </p:pic>
    </p:spTree>
    <p:extLst>
      <p:ext uri="{BB962C8B-B14F-4D97-AF65-F5344CB8AC3E}">
        <p14:creationId xmlns:p14="http://schemas.microsoft.com/office/powerpoint/2010/main" val="4054781431"/>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65D564-095A-F9DA-7F50-DB24F91EE6EA}"/>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239EC38-6714-C5DC-1D8E-7D05EF1CCC18}"/>
                  </a:ext>
                </a:extLst>
              </p:cNvPr>
              <p:cNvSpPr>
                <a:spLocks noGrp="1"/>
              </p:cNvSpPr>
              <p:nvPr>
                <p:ph sz="half" idx="1"/>
              </p:nvPr>
            </p:nvSpPr>
            <p:spPr>
              <a:xfrm>
                <a:off x="838200" y="1825624"/>
                <a:ext cx="5181600" cy="5032375"/>
              </a:xfrm>
            </p:spPr>
            <p:txBody>
              <a:bodyPr>
                <a:normAutofit fontScale="77500" lnSpcReduction="20000"/>
              </a:bodyPr>
              <a:lstStyle/>
              <a:p>
                <a:r>
                  <a:rPr lang="es-ES" sz="4000" dirty="0"/>
                  <a:t>Free </a:t>
                </a:r>
                <a:r>
                  <a:rPr lang="es-ES" sz="4000" dirty="0" err="1"/>
                  <a:t>Joined</a:t>
                </a:r>
                <a:r>
                  <a:rPr lang="es-ES" sz="4000" dirty="0"/>
                  <a:t> </a:t>
                </a:r>
                <a:r>
                  <a:rPr lang="es-ES" sz="4000" dirty="0" err="1"/>
                  <a:t>Chain</a:t>
                </a:r>
                <a:endParaRPr lang="es-ES" sz="4000" dirty="0"/>
              </a:p>
              <a:p>
                <a:r>
                  <a:rPr lang="es-ES" sz="2600" dirty="0"/>
                  <a:t>Este modelo es el más sencillo para describir la estructura de un polímero. Imagina una cadena compuesta por segmentos rígidos (enlaces) conectados entre sí de forma libre. Cada uno de estos segmentos puede orientarse en cualquier dirección sin ninguna restricción o correlación con los demás.</a:t>
                </a:r>
              </a:p>
              <a:p>
                <a:r>
                  <a:rPr lang="es-ES" sz="2600" b="1" dirty="0"/>
                  <a:t>Longitud de Enlace (</a:t>
                </a:r>
                <a14:m>
                  <m:oMath xmlns:m="http://schemas.openxmlformats.org/officeDocument/2006/math">
                    <m:r>
                      <a:rPr lang="es-ES" sz="2600" b="1" i="1">
                        <a:latin typeface="Cambria Math" panose="02040503050406030204" pitchFamily="18" charset="0"/>
                      </a:rPr>
                      <m:t>𝒃</m:t>
                    </m:r>
                  </m:oMath>
                </a14:m>
                <a:r>
                  <a:rPr lang="es-ES" sz="2600" b="1" dirty="0"/>
                  <a:t>):</a:t>
                </a:r>
                <a:r>
                  <a:rPr lang="es-ES" sz="2600" dirty="0"/>
                  <a:t> Cada segmento de la cadena tiene una longitud fija </a:t>
                </a:r>
                <a14:m>
                  <m:oMath xmlns:m="http://schemas.openxmlformats.org/officeDocument/2006/math">
                    <m:r>
                      <a:rPr lang="es-ES" sz="2600" i="1">
                        <a:latin typeface="Cambria Math" panose="02040503050406030204" pitchFamily="18" charset="0"/>
                      </a:rPr>
                      <m:t>𝑏</m:t>
                    </m:r>
                  </m:oMath>
                </a14:m>
                <a:r>
                  <a:rPr lang="es-ES" sz="2600" dirty="0"/>
                  <a:t>, que representa la distancia entre dos puntos de conexión. Sin embargo, los segmentos pueden girar libremente, lo que significa que la dirección de cada uno de ellos es independiente de los otros.</a:t>
                </a:r>
              </a:p>
              <a:p>
                <a:r>
                  <a:rPr lang="es-ES" sz="2600" dirty="0"/>
                  <a:t>Es parecido al </a:t>
                </a:r>
                <a:r>
                  <a:rPr lang="es-ES" sz="2600" dirty="0" err="1"/>
                  <a:t>random</a:t>
                </a:r>
                <a:r>
                  <a:rPr lang="es-ES" sz="2600" dirty="0"/>
                  <a:t> </a:t>
                </a:r>
                <a:r>
                  <a:rPr lang="es-ES" sz="2600" dirty="0" err="1"/>
                  <a:t>walk</a:t>
                </a:r>
                <a:r>
                  <a:rPr lang="es-ES" sz="2600" dirty="0"/>
                  <a:t> que vimos con la cadena de proteínas en el T2.</a:t>
                </a:r>
              </a:p>
            </p:txBody>
          </p:sp>
        </mc:Choice>
        <mc:Fallback xmlns="">
          <p:sp>
            <p:nvSpPr>
              <p:cNvPr id="3" name="Marcador de contenido 2">
                <a:extLst>
                  <a:ext uri="{FF2B5EF4-FFF2-40B4-BE49-F238E27FC236}">
                    <a16:creationId xmlns:a16="http://schemas.microsoft.com/office/drawing/2014/main" id="{1239EC38-6714-C5DC-1D8E-7D05EF1CCC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588" t="-3753" r="-1647"/>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7B1C7D3A-E74B-9297-A6B0-BD3DACB4E50C}"/>
              </a:ext>
            </a:extLst>
          </p:cNvPr>
          <p:cNvPicPr>
            <a:picLocks noGrp="1" noChangeAspect="1"/>
          </p:cNvPicPr>
          <p:nvPr>
            <p:ph sz="half" idx="2"/>
          </p:nvPr>
        </p:nvPicPr>
        <p:blipFill>
          <a:blip r:embed="rId3"/>
          <a:stretch>
            <a:fillRect/>
          </a:stretch>
        </p:blipFill>
        <p:spPr>
          <a:xfrm>
            <a:off x="6019800" y="1442779"/>
            <a:ext cx="5181600" cy="2113772"/>
          </a:xfrm>
        </p:spPr>
      </p:pic>
      <p:pic>
        <p:nvPicPr>
          <p:cNvPr id="8" name="Imagen 7">
            <a:extLst>
              <a:ext uri="{FF2B5EF4-FFF2-40B4-BE49-F238E27FC236}">
                <a16:creationId xmlns:a16="http://schemas.microsoft.com/office/drawing/2014/main" id="{6E002373-D113-2AA0-A4CC-F5FED6D27DF3}"/>
              </a:ext>
            </a:extLst>
          </p:cNvPr>
          <p:cNvPicPr>
            <a:picLocks noChangeAspect="1"/>
          </p:cNvPicPr>
          <p:nvPr/>
        </p:nvPicPr>
        <p:blipFill>
          <a:blip r:embed="rId4"/>
          <a:stretch>
            <a:fillRect/>
          </a:stretch>
        </p:blipFill>
        <p:spPr>
          <a:xfrm>
            <a:off x="6526241" y="3585644"/>
            <a:ext cx="4391025" cy="2562225"/>
          </a:xfrm>
          <a:prstGeom prst="rect">
            <a:avLst/>
          </a:prstGeom>
        </p:spPr>
      </p:pic>
    </p:spTree>
    <p:extLst>
      <p:ext uri="{BB962C8B-B14F-4D97-AF65-F5344CB8AC3E}">
        <p14:creationId xmlns:p14="http://schemas.microsoft.com/office/powerpoint/2010/main" val="3983737750"/>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7088BBBF-3B08-A9F0-1C9E-60DE357436A4}"/>
              </a:ext>
            </a:extLst>
          </p:cNvPr>
          <p:cNvPicPr>
            <a:picLocks noChangeAspect="1"/>
          </p:cNvPicPr>
          <p:nvPr/>
        </p:nvPicPr>
        <p:blipFill>
          <a:blip r:embed="rId2"/>
          <a:stretch>
            <a:fillRect/>
          </a:stretch>
        </p:blipFill>
        <p:spPr>
          <a:xfrm>
            <a:off x="3296248" y="2733368"/>
            <a:ext cx="8768257" cy="4124632"/>
          </a:xfrm>
          <a:prstGeom prst="rect">
            <a:avLst/>
          </a:prstGeom>
        </p:spPr>
      </p:pic>
      <p:sp>
        <p:nvSpPr>
          <p:cNvPr id="2" name="Título 1">
            <a:extLst>
              <a:ext uri="{FF2B5EF4-FFF2-40B4-BE49-F238E27FC236}">
                <a16:creationId xmlns:a16="http://schemas.microsoft.com/office/drawing/2014/main" id="{5565D564-095A-F9DA-7F50-DB24F91EE6EA}"/>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239EC38-6714-C5DC-1D8E-7D05EF1CCC18}"/>
                  </a:ext>
                </a:extLst>
              </p:cNvPr>
              <p:cNvSpPr>
                <a:spLocks noGrp="1"/>
              </p:cNvSpPr>
              <p:nvPr>
                <p:ph sz="half" idx="1"/>
              </p:nvPr>
            </p:nvSpPr>
            <p:spPr>
              <a:xfrm>
                <a:off x="838200" y="1825625"/>
                <a:ext cx="10515600" cy="4351338"/>
              </a:xfrm>
            </p:spPr>
            <p:txBody>
              <a:bodyPr/>
              <a:lstStyle/>
              <a:p>
                <a:r>
                  <a:rPr lang="es-ES" dirty="0"/>
                  <a:t>Este modelo para el ADN dice que la longitud </a:t>
                </a:r>
                <a14:m>
                  <m:oMath xmlns:m="http://schemas.openxmlformats.org/officeDocument/2006/math">
                    <m:r>
                      <a:rPr lang="es-ES" b="0" i="1" smtClean="0">
                        <a:latin typeface="Cambria Math" panose="02040503050406030204" pitchFamily="18" charset="0"/>
                      </a:rPr>
                      <m:t>𝑏</m:t>
                    </m:r>
                  </m:oMath>
                </a14:m>
                <a:r>
                  <a:rPr lang="es-ES" sz="1800" dirty="0"/>
                  <a:t> </a:t>
                </a:r>
                <a:r>
                  <a:rPr lang="es-ES" dirty="0"/>
                  <a:t>son unos 150 pares de bases (50nm), esta es conocida como la longitud de Kuhn (2 veces la longitud de persistencia)</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2</m:t>
                          </m:r>
                        </m:den>
                      </m:f>
                      <m:r>
                        <a:rPr lang="es-ES" b="0" i="1" smtClean="0">
                          <a:latin typeface="Cambria Math" panose="02040503050406030204" pitchFamily="18" charset="0"/>
                        </a:rPr>
                        <m:t>𝑏</m:t>
                      </m:r>
                    </m:oMath>
                  </m:oMathPara>
                </a14:m>
                <a:endParaRPr lang="es-ES" dirty="0"/>
              </a:p>
              <a:p>
                <a:endParaRPr lang="es-ES" sz="1800" dirty="0"/>
              </a:p>
            </p:txBody>
          </p:sp>
        </mc:Choice>
        <mc:Fallback xmlns="">
          <p:sp>
            <p:nvSpPr>
              <p:cNvPr id="3" name="Marcador de contenido 2">
                <a:extLst>
                  <a:ext uri="{FF2B5EF4-FFF2-40B4-BE49-F238E27FC236}">
                    <a16:creationId xmlns:a16="http://schemas.microsoft.com/office/drawing/2014/main" id="{1239EC38-6714-C5DC-1D8E-7D05EF1CCC18}"/>
                  </a:ext>
                </a:extLst>
              </p:cNvPr>
              <p:cNvSpPr>
                <a:spLocks noGrp="1" noRot="1" noChangeAspect="1" noMove="1" noResize="1" noEditPoints="1" noAdjustHandles="1" noChangeArrowheads="1" noChangeShapeType="1" noTextEdit="1"/>
              </p:cNvSpPr>
              <p:nvPr>
                <p:ph sz="half" idx="1"/>
              </p:nvPr>
            </p:nvSpPr>
            <p:spPr>
              <a:xfrm>
                <a:off x="838200" y="1825625"/>
                <a:ext cx="10515600" cy="4351338"/>
              </a:xfrm>
              <a:blipFill>
                <a:blip r:embed="rId3"/>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4280991163"/>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E1E2E319-5C6C-B285-3B2F-556F373C2FF7}"/>
              </a:ext>
            </a:extLst>
          </p:cNvPr>
          <p:cNvPicPr>
            <a:picLocks noGrp="1" noChangeAspect="1"/>
          </p:cNvPicPr>
          <p:nvPr>
            <p:ph sz="half" idx="2"/>
          </p:nvPr>
        </p:nvPicPr>
        <p:blipFill>
          <a:blip r:embed="rId2"/>
          <a:stretch>
            <a:fillRect/>
          </a:stretch>
        </p:blipFill>
        <p:spPr>
          <a:xfrm>
            <a:off x="1984354" y="3534889"/>
            <a:ext cx="8223292" cy="3323111"/>
          </a:xfrm>
        </p:spPr>
      </p:pic>
      <p:sp>
        <p:nvSpPr>
          <p:cNvPr id="2" name="Título 1">
            <a:extLst>
              <a:ext uri="{FF2B5EF4-FFF2-40B4-BE49-F238E27FC236}">
                <a16:creationId xmlns:a16="http://schemas.microsoft.com/office/drawing/2014/main" id="{9E97DA4A-8E8C-1407-B5A7-78A07A61FCE4}"/>
              </a:ext>
            </a:extLst>
          </p:cNvPr>
          <p:cNvSpPr>
            <a:spLocks noGrp="1"/>
          </p:cNvSpPr>
          <p:nvPr>
            <p:ph type="title"/>
          </p:nvPr>
        </p:nvSpPr>
        <p:spPr/>
        <p:txBody>
          <a:bodyPr/>
          <a:lstStyle/>
          <a:p>
            <a:r>
              <a:rPr lang="es-ES" dirty="0"/>
              <a:t>Pinzas magnéticas</a:t>
            </a:r>
          </a:p>
        </p:txBody>
      </p:sp>
      <p:sp>
        <p:nvSpPr>
          <p:cNvPr id="3" name="Marcador de contenido 2">
            <a:extLst>
              <a:ext uri="{FF2B5EF4-FFF2-40B4-BE49-F238E27FC236}">
                <a16:creationId xmlns:a16="http://schemas.microsoft.com/office/drawing/2014/main" id="{8EB937A7-3B87-0E74-20BD-B2ED425F3B6B}"/>
              </a:ext>
            </a:extLst>
          </p:cNvPr>
          <p:cNvSpPr>
            <a:spLocks noGrp="1"/>
          </p:cNvSpPr>
          <p:nvPr>
            <p:ph sz="half" idx="1"/>
          </p:nvPr>
        </p:nvSpPr>
        <p:spPr>
          <a:xfrm>
            <a:off x="838199" y="1825625"/>
            <a:ext cx="11225981" cy="4351338"/>
          </a:xfrm>
        </p:spPr>
        <p:txBody>
          <a:bodyPr>
            <a:normAutofit/>
          </a:bodyPr>
          <a:lstStyle/>
          <a:p>
            <a:pPr>
              <a:lnSpc>
                <a:spcPct val="107000"/>
              </a:lnSpc>
              <a:spcAft>
                <a:spcPts val="800"/>
              </a:spcAft>
            </a:pPr>
            <a:r>
              <a:rPr lang="es-ES" kern="100" dirty="0">
                <a:effectLst/>
                <a:latin typeface="Calibri" panose="020F0502020204030204" pitchFamily="34" charset="0"/>
                <a:ea typeface="Calibri" panose="020F0502020204030204" pitchFamily="34" charset="0"/>
                <a:cs typeface="Times New Roman" panose="02020603050405020304" pitchFamily="18" charset="0"/>
              </a:rPr>
              <a:t>El </a:t>
            </a:r>
            <a:r>
              <a:rPr lang="es-ES" kern="100" dirty="0" err="1">
                <a:effectLst/>
                <a:latin typeface="Calibri" panose="020F0502020204030204" pitchFamily="34" charset="0"/>
                <a:ea typeface="Calibri" panose="020F0502020204030204" pitchFamily="34" charset="0"/>
                <a:cs typeface="Times New Roman" panose="02020603050405020304" pitchFamily="18" charset="0"/>
              </a:rPr>
              <a:t>Worm</a:t>
            </a:r>
            <a:r>
              <a:rPr lang="es-ES" kern="100" dirty="0">
                <a:effectLst/>
                <a:latin typeface="Calibri" panose="020F0502020204030204" pitchFamily="34" charset="0"/>
                <a:ea typeface="Calibri" panose="020F0502020204030204" pitchFamily="34" charset="0"/>
                <a:cs typeface="Times New Roman" panose="02020603050405020304" pitchFamily="18" charset="0"/>
              </a:rPr>
              <a:t> </a:t>
            </a:r>
            <a:r>
              <a:rPr lang="es-ES" kern="100" dirty="0" err="1">
                <a:effectLst/>
                <a:latin typeface="Calibri" panose="020F0502020204030204" pitchFamily="34" charset="0"/>
                <a:ea typeface="Calibri" panose="020F0502020204030204" pitchFamily="34" charset="0"/>
                <a:cs typeface="Times New Roman" panose="02020603050405020304" pitchFamily="18" charset="0"/>
              </a:rPr>
              <a:t>Like</a:t>
            </a:r>
            <a:r>
              <a:rPr lang="es-ES" kern="100" dirty="0">
                <a:effectLst/>
                <a:latin typeface="Calibri" panose="020F0502020204030204" pitchFamily="34" charset="0"/>
                <a:ea typeface="Calibri" panose="020F0502020204030204" pitchFamily="34" charset="0"/>
                <a:cs typeface="Times New Roman" panose="02020603050405020304" pitchFamily="18" charset="0"/>
              </a:rPr>
              <a:t> </a:t>
            </a:r>
            <a:r>
              <a:rPr lang="es-ES" kern="100" dirty="0" err="1">
                <a:effectLst/>
                <a:latin typeface="Calibri" panose="020F0502020204030204" pitchFamily="34" charset="0"/>
                <a:ea typeface="Calibri" panose="020F0502020204030204" pitchFamily="34" charset="0"/>
                <a:cs typeface="Times New Roman" panose="02020603050405020304" pitchFamily="18" charset="0"/>
              </a:rPr>
              <a:t>Chain</a:t>
            </a:r>
            <a:r>
              <a:rPr lang="es-ES" kern="100" dirty="0">
                <a:effectLst/>
                <a:latin typeface="Calibri" panose="020F0502020204030204" pitchFamily="34" charset="0"/>
                <a:ea typeface="Calibri" panose="020F0502020204030204" pitchFamily="34" charset="0"/>
                <a:cs typeface="Times New Roman" panose="02020603050405020304" pitchFamily="18" charset="0"/>
              </a:rPr>
              <a:t> (WLC) es un modelo más complejo que considera que la cadena tiene una cierta rigidez. En lugar de doblarse bruscamente como en el FJC, el WLC supone que el polímero se comporta como una cuerda semiflexible, es decir, se curva de manera suave y gradual.</a:t>
            </a:r>
          </a:p>
          <a:p>
            <a:endParaRPr lang="es-ES" dirty="0"/>
          </a:p>
        </p:txBody>
      </p:sp>
    </p:spTree>
    <p:extLst>
      <p:ext uri="{BB962C8B-B14F-4D97-AF65-F5344CB8AC3E}">
        <p14:creationId xmlns:p14="http://schemas.microsoft.com/office/powerpoint/2010/main" val="2431934238"/>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E1E2E319-5C6C-B285-3B2F-556F373C2FF7}"/>
              </a:ext>
            </a:extLst>
          </p:cNvPr>
          <p:cNvPicPr>
            <a:picLocks noGrp="1" noChangeAspect="1"/>
          </p:cNvPicPr>
          <p:nvPr>
            <p:ph sz="half" idx="2"/>
          </p:nvPr>
        </p:nvPicPr>
        <p:blipFill>
          <a:blip r:embed="rId2"/>
          <a:stretch>
            <a:fillRect/>
          </a:stretch>
        </p:blipFill>
        <p:spPr>
          <a:xfrm>
            <a:off x="3438539" y="3866444"/>
            <a:ext cx="7402834" cy="2991556"/>
          </a:xfrm>
        </p:spPr>
      </p:pic>
      <p:sp>
        <p:nvSpPr>
          <p:cNvPr id="2" name="Título 1">
            <a:extLst>
              <a:ext uri="{FF2B5EF4-FFF2-40B4-BE49-F238E27FC236}">
                <a16:creationId xmlns:a16="http://schemas.microsoft.com/office/drawing/2014/main" id="{9E97DA4A-8E8C-1407-B5A7-78A07A61FCE4}"/>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EB937A7-3B87-0E74-20BD-B2ED425F3B6B}"/>
                  </a:ext>
                </a:extLst>
              </p:cNvPr>
              <p:cNvSpPr>
                <a:spLocks noGrp="1"/>
              </p:cNvSpPr>
              <p:nvPr>
                <p:ph sz="half" idx="1"/>
              </p:nvPr>
            </p:nvSpPr>
            <p:spPr>
              <a:xfrm>
                <a:off x="838199" y="1825625"/>
                <a:ext cx="11225981" cy="4351338"/>
              </a:xfrm>
            </p:spPr>
            <p:txBody>
              <a:bodyPr>
                <a:normAutofit/>
              </a:bodyPr>
              <a:lstStyle/>
              <a:p>
                <a:pPr>
                  <a:lnSpc>
                    <a:spcPct val="107000"/>
                  </a:lnSpc>
                  <a:spcAft>
                    <a:spcPts val="800"/>
                  </a:spcAf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Longitud de Persistencia (</a:t>
                </a:r>
                <a14:m>
                  <m:oMath xmlns:m="http://schemas.openxmlformats.org/officeDocument/2006/math">
                    <m:r>
                      <a:rPr lang="es-ES" i="1">
                        <a:latin typeface="Cambria Math" panose="02040503050406030204" pitchFamily="18" charset="0"/>
                      </a:rPr>
                      <m:t>𝜉</m:t>
                    </m:r>
                  </m:oMath>
                </a14:m>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Este parámetro es fundamental en el WLC y mide la rigidez del polímero. Es la distancia a lo largo del polímero en la que las direcciones de los segmentos comienzan a perder su correlación. Para el ADN, esta longitud es de unos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50 </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𝑛𝑚</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Por debajo de esta longitud, el polímero es esencialmente recto, mientras que a mayores distancias puede curvarse más.</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Este modelo describe bien a polímeros que no son completamente flexibles, como el ADN de doble hebra. Refleja cómo el ADN tiende a ser recto en pequeñas distancias debido a su rigidez, pero se dobla gradualmente a medida que la distancia aumenta.</a:t>
                </a:r>
              </a:p>
              <a:p>
                <a:endParaRPr lang="es-ES" dirty="0"/>
              </a:p>
            </p:txBody>
          </p:sp>
        </mc:Choice>
        <mc:Fallback xmlns="">
          <p:sp>
            <p:nvSpPr>
              <p:cNvPr id="3" name="Marcador de contenido 2">
                <a:extLst>
                  <a:ext uri="{FF2B5EF4-FFF2-40B4-BE49-F238E27FC236}">
                    <a16:creationId xmlns:a16="http://schemas.microsoft.com/office/drawing/2014/main" id="{8EB937A7-3B87-0E74-20BD-B2ED425F3B6B}"/>
                  </a:ext>
                </a:extLst>
              </p:cNvPr>
              <p:cNvSpPr>
                <a:spLocks noGrp="1" noRot="1" noChangeAspect="1" noMove="1" noResize="1" noEditPoints="1" noAdjustHandles="1" noChangeArrowheads="1" noChangeShapeType="1" noTextEdit="1"/>
              </p:cNvSpPr>
              <p:nvPr>
                <p:ph sz="half" idx="1"/>
              </p:nvPr>
            </p:nvSpPr>
            <p:spPr>
              <a:xfrm>
                <a:off x="838199" y="1825625"/>
                <a:ext cx="11225981" cy="4351338"/>
              </a:xfrm>
              <a:blipFill>
                <a:blip r:embed="rId3"/>
                <a:stretch>
                  <a:fillRect l="-326"/>
                </a:stretch>
              </a:blipFill>
            </p:spPr>
            <p:txBody>
              <a:bodyPr/>
              <a:lstStyle/>
              <a:p>
                <a:r>
                  <a:rPr lang="es-ES">
                    <a:noFill/>
                  </a:rPr>
                  <a:t> </a:t>
                </a:r>
              </a:p>
            </p:txBody>
          </p:sp>
        </mc:Fallback>
      </mc:AlternateContent>
    </p:spTree>
    <p:extLst>
      <p:ext uri="{BB962C8B-B14F-4D97-AF65-F5344CB8AC3E}">
        <p14:creationId xmlns:p14="http://schemas.microsoft.com/office/powerpoint/2010/main" val="292669217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C386B8-9250-2485-CD1B-5928E57AF19C}"/>
              </a:ext>
            </a:extLst>
          </p:cNvPr>
          <p:cNvSpPr>
            <a:spLocks noGrp="1"/>
          </p:cNvSpPr>
          <p:nvPr>
            <p:ph type="title"/>
          </p:nvPr>
        </p:nvSpPr>
        <p:spPr/>
        <p:txBody>
          <a:bodyPr/>
          <a:lstStyle/>
          <a:p>
            <a:r>
              <a:rPr lang="es-ES" dirty="0"/>
              <a:t>ADN</a:t>
            </a:r>
          </a:p>
        </p:txBody>
      </p:sp>
      <p:sp>
        <p:nvSpPr>
          <p:cNvPr id="3" name="Marcador de contenido 2">
            <a:extLst>
              <a:ext uri="{FF2B5EF4-FFF2-40B4-BE49-F238E27FC236}">
                <a16:creationId xmlns:a16="http://schemas.microsoft.com/office/drawing/2014/main" id="{60DE8330-517A-BB0A-C1D3-605E32739D11}"/>
              </a:ext>
            </a:extLst>
          </p:cNvPr>
          <p:cNvSpPr>
            <a:spLocks noGrp="1"/>
          </p:cNvSpPr>
          <p:nvPr>
            <p:ph sz="half" idx="1"/>
          </p:nvPr>
        </p:nvSpPr>
        <p:spPr/>
        <p:txBody>
          <a:bodyPr/>
          <a:lstStyle/>
          <a:p>
            <a:r>
              <a:rPr lang="es-ES" dirty="0"/>
              <a:t>El ADN se copia en ARN con intrones y exones, únicamente los exones codifican proteínas, por lo que son eliminados para crear el ARNm</a:t>
            </a:r>
          </a:p>
          <a:p>
            <a:r>
              <a:rPr lang="es-ES" dirty="0"/>
              <a:t>Esto solo pasa en las células eucariotas, en las procariotas no existe el ADN no codificante.</a:t>
            </a:r>
          </a:p>
        </p:txBody>
      </p:sp>
      <p:pic>
        <p:nvPicPr>
          <p:cNvPr id="10" name="Marcador de contenido 9">
            <a:extLst>
              <a:ext uri="{FF2B5EF4-FFF2-40B4-BE49-F238E27FC236}">
                <a16:creationId xmlns:a16="http://schemas.microsoft.com/office/drawing/2014/main" id="{A7B608A7-A190-2995-22D7-C4ED50972516}"/>
              </a:ext>
            </a:extLst>
          </p:cNvPr>
          <p:cNvPicPr>
            <a:picLocks noGrp="1" noChangeAspect="1"/>
          </p:cNvPicPr>
          <p:nvPr>
            <p:ph sz="half" idx="2"/>
          </p:nvPr>
        </p:nvPicPr>
        <p:blipFill>
          <a:blip r:embed="rId2"/>
          <a:stretch>
            <a:fillRect/>
          </a:stretch>
        </p:blipFill>
        <p:spPr>
          <a:xfrm>
            <a:off x="6206511" y="1690688"/>
            <a:ext cx="5985489" cy="4248127"/>
          </a:xfrm>
        </p:spPr>
      </p:pic>
    </p:spTree>
    <p:extLst>
      <p:ext uri="{BB962C8B-B14F-4D97-AF65-F5344CB8AC3E}">
        <p14:creationId xmlns:p14="http://schemas.microsoft.com/office/powerpoint/2010/main" val="2383083623"/>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B1C355-7278-80DA-8CA1-56E42AC7DB4D}"/>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AA0BBE2-840A-4E84-76B2-BAD21FFDE57A}"/>
                  </a:ext>
                </a:extLst>
              </p:cNvPr>
              <p:cNvSpPr>
                <a:spLocks noGrp="1"/>
              </p:cNvSpPr>
              <p:nvPr>
                <p:ph sz="half" idx="1"/>
              </p:nvPr>
            </p:nvSpPr>
            <p:spPr/>
            <p:txBody>
              <a:bodyPr>
                <a:normAutofit/>
              </a:bodyPr>
              <a:lstStyle/>
              <a:p>
                <a:r>
                  <a:rPr lang="es-ES" sz="1800" dirty="0"/>
                  <a:t>A muy baja fuerza (</a:t>
                </a:r>
                <a14:m>
                  <m:oMath xmlns:m="http://schemas.openxmlformats.org/officeDocument/2006/math">
                    <m:r>
                      <a:rPr lang="es-ES" sz="1800" b="0" i="1" smtClean="0">
                        <a:latin typeface="Cambria Math" panose="02040503050406030204" pitchFamily="18" charset="0"/>
                      </a:rPr>
                      <m:t>&lt;0,01</m:t>
                    </m:r>
                    <m:r>
                      <a:rPr lang="es-ES" sz="1800" b="0" i="1" smtClean="0">
                        <a:latin typeface="Cambria Math" panose="02040503050406030204" pitchFamily="18" charset="0"/>
                      </a:rPr>
                      <m:t>𝑝𝑁</m:t>
                    </m:r>
                  </m:oMath>
                </a14:m>
                <a:r>
                  <a:rPr lang="es-ES" sz="1800" dirty="0"/>
                  <a:t>, </a:t>
                </a:r>
                <a14:m>
                  <m:oMath xmlns:m="http://schemas.openxmlformats.org/officeDocument/2006/math">
                    <m:r>
                      <a:rPr lang="es-ES" sz="1800" b="0" i="1" smtClean="0">
                        <a:latin typeface="Cambria Math" panose="02040503050406030204" pitchFamily="18" charset="0"/>
                      </a:rPr>
                      <m:t>&lt;0,2</m:t>
                    </m:r>
                  </m:oMath>
                </a14:m>
                <a:r>
                  <a:rPr lang="es-ES" sz="1800" dirty="0"/>
                  <a:t> estiramiento relativo) el ADN se comporta bien como un muelle elástico.</a:t>
                </a:r>
              </a:p>
              <a:p>
                <a:r>
                  <a:rPr lang="es-ES" sz="1800" dirty="0"/>
                  <a:t>Para fuerzas medias (</a:t>
                </a:r>
                <a14:m>
                  <m:oMath xmlns:m="http://schemas.openxmlformats.org/officeDocument/2006/math">
                    <m:r>
                      <a:rPr lang="es-ES" sz="1800" b="0" i="1" smtClean="0">
                        <a:latin typeface="Cambria Math" panose="02040503050406030204" pitchFamily="18" charset="0"/>
                      </a:rPr>
                      <m:t>&lt;0,5</m:t>
                    </m:r>
                    <m:r>
                      <a:rPr lang="es-ES" sz="1800" b="0" i="1" smtClean="0">
                        <a:latin typeface="Cambria Math" panose="02040503050406030204" pitchFamily="18" charset="0"/>
                      </a:rPr>
                      <m:t>𝑝𝑁</m:t>
                    </m:r>
                  </m:oMath>
                </a14:m>
                <a:r>
                  <a:rPr lang="es-ES" sz="1800" dirty="0"/>
                  <a:t>, </a:t>
                </a:r>
                <a14:m>
                  <m:oMath xmlns:m="http://schemas.openxmlformats.org/officeDocument/2006/math">
                    <m:r>
                      <a:rPr lang="es-ES" sz="1800" b="0" i="1" smtClean="0">
                        <a:latin typeface="Cambria Math" panose="02040503050406030204" pitchFamily="18" charset="0"/>
                      </a:rPr>
                      <m:t>&gt;0,5 </m:t>
                    </m:r>
                    <m:r>
                      <a:rPr lang="es-ES" sz="1800" b="0" i="1" smtClean="0">
                        <a:latin typeface="Cambria Math" panose="02040503050406030204" pitchFamily="18" charset="0"/>
                      </a:rPr>
                      <m:t>𝑒𝑠𝑡𝑖𝑟𝑎𝑚𝑖𝑒𝑛𝑡𝑜</m:t>
                    </m:r>
                    <m:r>
                      <a:rPr lang="es-ES" sz="1800" b="0" i="1" smtClean="0">
                        <a:latin typeface="Cambria Math" panose="02040503050406030204" pitchFamily="18" charset="0"/>
                      </a:rPr>
                      <m:t> </m:t>
                    </m:r>
                    <m:r>
                      <a:rPr lang="es-ES" sz="1800" b="0" i="1" smtClean="0">
                        <a:latin typeface="Cambria Math" panose="02040503050406030204" pitchFamily="18" charset="0"/>
                      </a:rPr>
                      <m:t>𝑟𝑒𝑙𝑎𝑡𝑖𝑣𝑜</m:t>
                    </m:r>
                  </m:oMath>
                </a14:m>
                <a:r>
                  <a:rPr lang="es-ES" sz="1800" dirty="0"/>
                  <a:t>) la aproximación de FJC funciona muy bien.</a:t>
                </a:r>
              </a:p>
              <a:p>
                <a:r>
                  <a:rPr lang="es-ES" sz="1800" dirty="0"/>
                  <a:t>Para fuerzas menores de </a:t>
                </a:r>
                <a14:m>
                  <m:oMath xmlns:m="http://schemas.openxmlformats.org/officeDocument/2006/math">
                    <m:r>
                      <a:rPr lang="es-ES" sz="1800" b="0" i="1" smtClean="0">
                        <a:latin typeface="Cambria Math" panose="02040503050406030204" pitchFamily="18" charset="0"/>
                      </a:rPr>
                      <m:t>5</m:t>
                    </m:r>
                    <m:r>
                      <a:rPr lang="es-ES" sz="1800" b="0" i="1" smtClean="0">
                        <a:latin typeface="Cambria Math" panose="02040503050406030204" pitchFamily="18" charset="0"/>
                      </a:rPr>
                      <m:t>𝑝𝑁</m:t>
                    </m:r>
                    <m:r>
                      <a:rPr lang="es-ES" sz="1800" b="0" i="1" smtClean="0">
                        <a:latin typeface="Cambria Math" panose="02040503050406030204" pitchFamily="18" charset="0"/>
                      </a:rPr>
                      <m:t> </m:t>
                    </m:r>
                  </m:oMath>
                </a14:m>
                <a:r>
                  <a:rPr lang="es-ES" sz="1800" dirty="0"/>
                  <a:t>el modelo que es capaz de Si las fuerzas son demasiado altas (</a:t>
                </a:r>
                <a14:m>
                  <m:oMath xmlns:m="http://schemas.openxmlformats.org/officeDocument/2006/math">
                    <m:r>
                      <a:rPr lang="es-ES" sz="1800" b="0" i="1" smtClean="0">
                        <a:latin typeface="Cambria Math" panose="02040503050406030204" pitchFamily="18" charset="0"/>
                      </a:rPr>
                      <m:t>5</m:t>
                    </m:r>
                    <m:r>
                      <m:rPr>
                        <m:nor/>
                      </m:rPr>
                      <a:rPr lang="es-ES" sz="1800" dirty="0"/>
                      <m:t>describir</m:t>
                    </m:r>
                    <m:r>
                      <m:rPr>
                        <m:nor/>
                      </m:rPr>
                      <a:rPr lang="es-ES" sz="1800" dirty="0"/>
                      <m:t> </m:t>
                    </m:r>
                    <m:r>
                      <m:rPr>
                        <m:nor/>
                      </m:rPr>
                      <a:rPr lang="es-ES" sz="1800" dirty="0"/>
                      <m:t>con</m:t>
                    </m:r>
                    <m:r>
                      <m:rPr>
                        <m:nor/>
                      </m:rPr>
                      <a:rPr lang="es-ES" sz="1800" dirty="0"/>
                      <m:t> </m:t>
                    </m:r>
                    <m:r>
                      <m:rPr>
                        <m:nor/>
                      </m:rPr>
                      <a:rPr lang="es-ES" sz="1800" dirty="0"/>
                      <m:t>m</m:t>
                    </m:r>
                    <m:r>
                      <m:rPr>
                        <m:nor/>
                      </m:rPr>
                      <a:rPr lang="es-ES" sz="1800" dirty="0"/>
                      <m:t>á</m:t>
                    </m:r>
                    <m:r>
                      <m:rPr>
                        <m:nor/>
                      </m:rPr>
                      <a:rPr lang="es-ES" sz="1800" dirty="0"/>
                      <m:t>s</m:t>
                    </m:r>
                    <m:r>
                      <m:rPr>
                        <m:nor/>
                      </m:rPr>
                      <a:rPr lang="es-ES" sz="1800" dirty="0"/>
                      <m:t> </m:t>
                    </m:r>
                    <m:r>
                      <m:rPr>
                        <m:nor/>
                      </m:rPr>
                      <a:rPr lang="es-ES" sz="1800" dirty="0"/>
                      <m:t>exactitud</m:t>
                    </m:r>
                    <m:r>
                      <m:rPr>
                        <m:nor/>
                      </m:rPr>
                      <a:rPr lang="es-ES" sz="1800" dirty="0"/>
                      <m:t> </m:t>
                    </m:r>
                    <m:r>
                      <m:rPr>
                        <m:nor/>
                      </m:rPr>
                      <a:rPr lang="es-ES" sz="1800" dirty="0"/>
                      <m:t>el</m:t>
                    </m:r>
                    <m:r>
                      <m:rPr>
                        <m:nor/>
                      </m:rPr>
                      <a:rPr lang="es-ES" sz="1800" dirty="0"/>
                      <m:t> </m:t>
                    </m:r>
                    <m:r>
                      <m:rPr>
                        <m:nor/>
                      </m:rPr>
                      <a:rPr lang="es-ES" sz="1800" dirty="0"/>
                      <m:t>comportamiento</m:t>
                    </m:r>
                    <m:r>
                      <m:rPr>
                        <m:nor/>
                      </m:rPr>
                      <a:rPr lang="es-ES" sz="1800" dirty="0"/>
                      <m:t> </m:t>
                    </m:r>
                    <m:r>
                      <m:rPr>
                        <m:nor/>
                      </m:rPr>
                      <a:rPr lang="es-ES" sz="1800" dirty="0"/>
                      <m:t>del</m:t>
                    </m:r>
                    <m:r>
                      <m:rPr>
                        <m:nor/>
                      </m:rPr>
                      <a:rPr lang="es-ES" sz="1800" dirty="0"/>
                      <m:t> </m:t>
                    </m:r>
                    <m:r>
                      <m:rPr>
                        <m:nor/>
                      </m:rPr>
                      <a:rPr lang="es-ES" sz="1800" dirty="0"/>
                      <m:t>ADN</m:t>
                    </m:r>
                    <m:r>
                      <m:rPr>
                        <m:nor/>
                      </m:rPr>
                      <a:rPr lang="es-ES" sz="1800" dirty="0"/>
                      <m:t> </m:t>
                    </m:r>
                    <m:r>
                      <m:rPr>
                        <m:nor/>
                      </m:rPr>
                      <a:rPr lang="es-ES" sz="1800" dirty="0"/>
                      <m:t>es</m:t>
                    </m:r>
                    <m:r>
                      <m:rPr>
                        <m:nor/>
                      </m:rPr>
                      <a:rPr lang="es-ES" sz="1800" dirty="0"/>
                      <m:t> </m:t>
                    </m:r>
                    <m:r>
                      <m:rPr>
                        <m:nor/>
                      </m:rPr>
                      <a:rPr lang="es-ES" sz="1800" dirty="0"/>
                      <m:t>el</m:t>
                    </m:r>
                    <m:r>
                      <m:rPr>
                        <m:nor/>
                      </m:rPr>
                      <a:rPr lang="es-ES" sz="1800" dirty="0"/>
                      <m:t> </m:t>
                    </m:r>
                    <m:r>
                      <m:rPr>
                        <m:nor/>
                      </m:rPr>
                      <a:rPr lang="es-ES" sz="1800" dirty="0"/>
                      <m:t>WLC</m:t>
                    </m:r>
                  </m:oMath>
                </a14:m>
                <a:endParaRPr lang="es-ES" sz="1800" dirty="0"/>
              </a:p>
              <a:p>
                <a14:m>
                  <m:oMath xmlns:m="http://schemas.openxmlformats.org/officeDocument/2006/math">
                    <m:r>
                      <a:rPr lang="es-ES" sz="1800" b="0" i="1" smtClean="0">
                        <a:latin typeface="Cambria Math" panose="02040503050406030204" pitchFamily="18" charset="0"/>
                      </a:rPr>
                      <m:t>−60</m:t>
                    </m:r>
                    <m:r>
                      <a:rPr lang="es-ES" sz="1800" b="0" i="1" smtClean="0">
                        <a:latin typeface="Cambria Math" panose="02040503050406030204" pitchFamily="18" charset="0"/>
                      </a:rPr>
                      <m:t>𝑝𝑁</m:t>
                    </m:r>
                  </m:oMath>
                </a14:m>
                <a:r>
                  <a:rPr lang="es-ES" sz="1800" dirty="0"/>
                  <a:t>) existen otros modelos más complejos.</a:t>
                </a:r>
              </a:p>
            </p:txBody>
          </p:sp>
        </mc:Choice>
        <mc:Fallback xmlns="">
          <p:sp>
            <p:nvSpPr>
              <p:cNvPr id="3" name="Marcador de contenido 2">
                <a:extLst>
                  <a:ext uri="{FF2B5EF4-FFF2-40B4-BE49-F238E27FC236}">
                    <a16:creationId xmlns:a16="http://schemas.microsoft.com/office/drawing/2014/main" id="{3AA0BBE2-840A-4E84-76B2-BAD21FFDE57A}"/>
                  </a:ext>
                </a:extLst>
              </p:cNvPr>
              <p:cNvSpPr>
                <a:spLocks noGrp="1" noRot="1" noChangeAspect="1" noMove="1" noResize="1" noEditPoints="1" noAdjustHandles="1" noChangeArrowheads="1" noChangeShapeType="1" noTextEdit="1"/>
              </p:cNvSpPr>
              <p:nvPr>
                <p:ph sz="half" idx="1"/>
              </p:nvPr>
            </p:nvSpPr>
            <p:spPr>
              <a:blipFill>
                <a:blip r:embed="rId2"/>
                <a:stretch>
                  <a:fillRect l="-824" t="-1261" r="-1529"/>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420B7F56-E380-ADF3-02FD-5FFEB4D5A8B0}"/>
              </a:ext>
            </a:extLst>
          </p:cNvPr>
          <p:cNvPicPr>
            <a:picLocks noGrp="1" noChangeAspect="1"/>
          </p:cNvPicPr>
          <p:nvPr>
            <p:ph sz="half" idx="2"/>
          </p:nvPr>
        </p:nvPicPr>
        <p:blipFill>
          <a:blip r:embed="rId3"/>
          <a:stretch>
            <a:fillRect/>
          </a:stretch>
        </p:blipFill>
        <p:spPr>
          <a:xfrm>
            <a:off x="6261144" y="1825625"/>
            <a:ext cx="5003712" cy="4351338"/>
          </a:xfrm>
        </p:spPr>
      </p:pic>
    </p:spTree>
    <p:extLst>
      <p:ext uri="{BB962C8B-B14F-4D97-AF65-F5344CB8AC3E}">
        <p14:creationId xmlns:p14="http://schemas.microsoft.com/office/powerpoint/2010/main" val="4211642839"/>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B1C355-7278-80DA-8CA1-56E42AC7DB4D}"/>
              </a:ext>
            </a:extLst>
          </p:cNvPr>
          <p:cNvSpPr>
            <a:spLocks noGrp="1"/>
          </p:cNvSpPr>
          <p:nvPr>
            <p:ph type="title"/>
          </p:nvPr>
        </p:nvSpPr>
        <p:spPr/>
        <p:txBody>
          <a:bodyPr/>
          <a:lstStyle/>
          <a:p>
            <a:r>
              <a:rPr lang="es-ES" dirty="0"/>
              <a:t>Pinzas magnéticas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AA0BBE2-840A-4E84-76B2-BAD21FFDE57A}"/>
                  </a:ext>
                </a:extLst>
              </p:cNvPr>
              <p:cNvSpPr>
                <a:spLocks noGrp="1"/>
              </p:cNvSpPr>
              <p:nvPr>
                <p:ph sz="half" idx="1"/>
              </p:nvPr>
            </p:nvSpPr>
            <p:spPr/>
            <p:txBody>
              <a:bodyPr>
                <a:normAutofit/>
              </a:bodyPr>
              <a:lstStyle/>
              <a:p>
                <a:r>
                  <a:rPr lang="es-ES" dirty="0" err="1"/>
                  <a:t>Worm</a:t>
                </a:r>
                <a:r>
                  <a:rPr lang="es-ES" dirty="0"/>
                  <a:t> </a:t>
                </a:r>
                <a:r>
                  <a:rPr lang="es-ES" dirty="0" err="1"/>
                  <a:t>Like</a:t>
                </a:r>
                <a:r>
                  <a:rPr lang="es-ES" dirty="0"/>
                  <a:t> </a:t>
                </a:r>
                <a:r>
                  <a:rPr lang="es-ES" dirty="0" err="1"/>
                  <a:t>chain</a:t>
                </a:r>
                <a:endParaRPr lang="es-ES" dirty="0"/>
              </a:p>
              <a:p>
                <a:endParaRPr lang="es-ES" dirty="0"/>
              </a:p>
              <a:p>
                <a:pPr>
                  <a:lnSpc>
                    <a:spcPct val="107000"/>
                  </a:lnSpc>
                  <a:spcAft>
                    <a:spcPts val="800"/>
                  </a:spcAft>
                </a:pPr>
                <a14:m>
                  <m:oMath xmlns:m="http://schemas.openxmlformats.org/officeDocument/2006/math">
                    <m:r>
                      <a:rPr lang="es-ES" i="1" kern="100" smtClean="0">
                        <a:effectLst/>
                        <a:latin typeface="Cambria Math" panose="02040503050406030204" pitchFamily="18" charset="0"/>
                        <a:ea typeface="Calibri" panose="020F0502020204030204" pitchFamily="34" charset="0"/>
                        <a:cs typeface="Times New Roman" panose="02020603050405020304" pitchFamily="18" charset="0"/>
                      </a:rPr>
                      <m:t>𝐹</m:t>
                    </m:r>
                    <m:r>
                      <a:rPr lang="es-ES" i="1" kern="100"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E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s-ES" i="1" kern="100">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i="1" kern="100">
                                <a:effectLst/>
                                <a:latin typeface="Cambria Math" panose="02040503050406030204" pitchFamily="18" charset="0"/>
                                <a:ea typeface="Calibri" panose="020F0502020204030204" pitchFamily="34" charset="0"/>
                                <a:cs typeface="Times New Roman" panose="02020603050405020304" pitchFamily="18" charset="0"/>
                              </a:rPr>
                              <m:t>𝐵</m:t>
                            </m:r>
                          </m:sub>
                        </m:sSub>
                        <m:r>
                          <a:rPr lang="es-ES" i="1" kern="100">
                            <a:effectLst/>
                            <a:latin typeface="Cambria Math" panose="02040503050406030204" pitchFamily="18" charset="0"/>
                            <a:ea typeface="Calibri" panose="020F0502020204030204" pitchFamily="34" charset="0"/>
                            <a:cs typeface="Times New Roman" panose="02020603050405020304" pitchFamily="18" charset="0"/>
                          </a:rPr>
                          <m:t>𝑇</m:t>
                        </m:r>
                      </m:num>
                      <m:den>
                        <m:r>
                          <a:rPr lang="es-ES" i="1" kern="100">
                            <a:effectLst/>
                            <a:latin typeface="Cambria Math" panose="02040503050406030204" pitchFamily="18" charset="0"/>
                            <a:ea typeface="Calibri" panose="020F0502020204030204" pitchFamily="34" charset="0"/>
                            <a:cs typeface="Times New Roman" panose="02020603050405020304" pitchFamily="18" charset="0"/>
                          </a:rPr>
                          <m:t>𝑝</m:t>
                        </m:r>
                      </m:den>
                    </m:f>
                    <m:r>
                      <a:rPr lang="es-ES" i="1" kern="100">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es-ES" i="1" kern="100">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s-ES"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ES" i="1" kern="100">
                                <a:effectLst/>
                                <a:latin typeface="Cambria Math" panose="02040503050406030204" pitchFamily="18" charset="0"/>
                                <a:ea typeface="Calibri" panose="020F0502020204030204" pitchFamily="34" charset="0"/>
                                <a:cs typeface="Times New Roman" panose="02020603050405020304" pitchFamily="18" charset="0"/>
                              </a:rPr>
                              <m:t>1</m:t>
                            </m:r>
                          </m:num>
                          <m:den>
                            <m:r>
                              <a:rPr lang="es-ES" i="1" kern="100">
                                <a:effectLst/>
                                <a:latin typeface="Cambria Math" panose="02040503050406030204" pitchFamily="18" charset="0"/>
                                <a:ea typeface="Calibri" panose="020F0502020204030204" pitchFamily="34" charset="0"/>
                                <a:cs typeface="Times New Roman" panose="02020603050405020304" pitchFamily="18" charset="0"/>
                              </a:rPr>
                              <m:t>4</m:t>
                            </m:r>
                          </m:den>
                        </m:f>
                        <m:sSup>
                          <m:sSupPr>
                            <m:ctrlPr>
                              <a:rPr lang="es-ES" i="1" kern="100">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s-E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s-ES" i="1" kern="100">
                                    <a:effectLst/>
                                    <a:latin typeface="Cambria Math" panose="02040503050406030204" pitchFamily="18" charset="0"/>
                                    <a:ea typeface="Calibri" panose="020F0502020204030204" pitchFamily="34" charset="0"/>
                                    <a:cs typeface="Times New Roman" panose="02020603050405020304" pitchFamily="18" charset="0"/>
                                  </a:rPr>
                                  <m:t>1−</m:t>
                                </m:r>
                                <m:f>
                                  <m:fPr>
                                    <m:ctrlPr>
                                      <a:rPr lang="es-ES"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ES" i="1" kern="100">
                                        <a:effectLst/>
                                        <a:latin typeface="Cambria Math" panose="02040503050406030204" pitchFamily="18" charset="0"/>
                                        <a:ea typeface="Calibri" panose="020F0502020204030204" pitchFamily="34" charset="0"/>
                                        <a:cs typeface="Times New Roman" panose="02020603050405020304" pitchFamily="18" charset="0"/>
                                      </a:rPr>
                                      <m:t>𝑧</m:t>
                                    </m:r>
                                  </m:num>
                                  <m:den>
                                    <m:r>
                                      <a:rPr lang="es-ES" i="1" kern="100">
                                        <a:effectLst/>
                                        <a:latin typeface="Cambria Math" panose="02040503050406030204" pitchFamily="18" charset="0"/>
                                        <a:ea typeface="Calibri" panose="020F0502020204030204" pitchFamily="34" charset="0"/>
                                        <a:cs typeface="Times New Roman" panose="02020603050405020304" pitchFamily="18" charset="0"/>
                                      </a:rPr>
                                      <m:t>𝐿</m:t>
                                    </m:r>
                                  </m:den>
                                </m:f>
                              </m:e>
                            </m:d>
                          </m:e>
                          <m:sup>
                            <m:r>
                              <a:rPr lang="es-ES"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s-ES"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ES" i="1" kern="100">
                                <a:effectLst/>
                                <a:latin typeface="Cambria Math" panose="02040503050406030204" pitchFamily="18" charset="0"/>
                                <a:ea typeface="Calibri" panose="020F0502020204030204" pitchFamily="34" charset="0"/>
                                <a:cs typeface="Times New Roman" panose="02020603050405020304" pitchFamily="18" charset="0"/>
                              </a:rPr>
                              <m:t>1</m:t>
                            </m:r>
                          </m:num>
                          <m:den>
                            <m:r>
                              <a:rPr lang="es-ES" i="1" kern="100">
                                <a:effectLst/>
                                <a:latin typeface="Cambria Math" panose="02040503050406030204" pitchFamily="18" charset="0"/>
                                <a:ea typeface="Calibri" panose="020F0502020204030204" pitchFamily="34" charset="0"/>
                                <a:cs typeface="Times New Roman" panose="02020603050405020304" pitchFamily="18" charset="0"/>
                              </a:rPr>
                              <m:t>4</m:t>
                            </m:r>
                          </m:den>
                        </m:f>
                        <m:r>
                          <a:rPr lang="es-ES"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ES" i="1" kern="100">
                                <a:effectLst/>
                                <a:latin typeface="Cambria Math" panose="02040503050406030204" pitchFamily="18" charset="0"/>
                                <a:ea typeface="Calibri" panose="020F0502020204030204" pitchFamily="34" charset="0"/>
                                <a:cs typeface="Times New Roman" panose="02020603050405020304" pitchFamily="18" charset="0"/>
                              </a:rPr>
                              <m:t>𝑧</m:t>
                            </m:r>
                          </m:num>
                          <m:den>
                            <m:r>
                              <a:rPr lang="es-ES" i="1" kern="100">
                                <a:effectLst/>
                                <a:latin typeface="Cambria Math" panose="02040503050406030204" pitchFamily="18" charset="0"/>
                                <a:ea typeface="Calibri" panose="020F0502020204030204" pitchFamily="34" charset="0"/>
                                <a:cs typeface="Times New Roman" panose="02020603050405020304" pitchFamily="18" charset="0"/>
                              </a:rPr>
                              <m:t>𝐿</m:t>
                            </m:r>
                          </m:den>
                        </m:f>
                      </m:e>
                    </m:d>
                  </m:oMath>
                </a14:m>
                <a:endParaRPr lang="es-ES"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kern="100" dirty="0">
                    <a:effectLst/>
                    <a:latin typeface="Calibri" panose="020F0502020204030204" pitchFamily="34" charset="0"/>
                    <a:ea typeface="Calibri" panose="020F0502020204030204" pitchFamily="34" charset="0"/>
                    <a:cs typeface="Times New Roman" panose="02020603050405020304" pitchFamily="18" charset="0"/>
                  </a:rPr>
                  <a:t>Siendo </a:t>
                </a:r>
                <a14:m>
                  <m:oMath xmlns:m="http://schemas.openxmlformats.org/officeDocument/2006/math">
                    <m:r>
                      <a:rPr lang="es-ES" i="1" kern="100">
                        <a:effectLst/>
                        <a:latin typeface="Cambria Math" panose="02040503050406030204" pitchFamily="18" charset="0"/>
                        <a:ea typeface="Calibri" panose="020F0502020204030204" pitchFamily="34" charset="0"/>
                        <a:cs typeface="Times New Roman" panose="02020603050405020304" pitchFamily="18" charset="0"/>
                      </a:rPr>
                      <m:t>𝐿</m:t>
                    </m:r>
                  </m:oMath>
                </a14:m>
                <a:r>
                  <a:rPr lang="es-ES" kern="100" dirty="0">
                    <a:effectLst/>
                    <a:latin typeface="Calibri" panose="020F0502020204030204" pitchFamily="34" charset="0"/>
                    <a:ea typeface="Times New Roman" panose="02020603050405020304" pitchFamily="18" charset="0"/>
                    <a:cs typeface="Times New Roman" panose="02020603050405020304" pitchFamily="18" charset="0"/>
                  </a:rPr>
                  <a:t> la longitud total, </a:t>
                </a:r>
                <a14:m>
                  <m:oMath xmlns:m="http://schemas.openxmlformats.org/officeDocument/2006/math">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es-E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𝜉</m:t>
                    </m:r>
                  </m:oMath>
                </a14:m>
                <a:r>
                  <a:rPr lang="es-ES" kern="100" dirty="0">
                    <a:effectLst/>
                    <a:latin typeface="Calibri" panose="020F0502020204030204" pitchFamily="34" charset="0"/>
                    <a:ea typeface="Times New Roman" panose="02020603050405020304" pitchFamily="18" charset="0"/>
                    <a:cs typeface="Times New Roman" panose="02020603050405020304" pitchFamily="18" charset="0"/>
                  </a:rPr>
                  <a:t> la longitud de persistencia y </a:t>
                </a:r>
                <a14:m>
                  <m:oMath xmlns:m="http://schemas.openxmlformats.org/officeDocument/2006/math">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𝑧</m:t>
                    </m:r>
                  </m:oMath>
                </a14:m>
                <a:r>
                  <a:rPr lang="es-ES" kern="100" dirty="0">
                    <a:effectLst/>
                    <a:latin typeface="Calibri" panose="020F0502020204030204" pitchFamily="34" charset="0"/>
                    <a:ea typeface="Times New Roman" panose="02020603050405020304" pitchFamily="18" charset="0"/>
                    <a:cs typeface="Times New Roman" panose="02020603050405020304" pitchFamily="18" charset="0"/>
                  </a:rPr>
                  <a:t> la longitud actual del ADN</a:t>
                </a:r>
                <a:endParaRPr lang="es-E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pPr marL="0" indent="0">
                  <a:buNone/>
                </a:pPr>
                <a:endParaRPr lang="es-ES" dirty="0"/>
              </a:p>
            </p:txBody>
          </p:sp>
        </mc:Choice>
        <mc:Fallback xmlns="">
          <p:sp>
            <p:nvSpPr>
              <p:cNvPr id="3" name="Marcador de contenido 2">
                <a:extLst>
                  <a:ext uri="{FF2B5EF4-FFF2-40B4-BE49-F238E27FC236}">
                    <a16:creationId xmlns:a16="http://schemas.microsoft.com/office/drawing/2014/main" id="{3AA0BBE2-840A-4E84-76B2-BAD21FFDE57A}"/>
                  </a:ext>
                </a:extLst>
              </p:cNvPr>
              <p:cNvSpPr>
                <a:spLocks noGrp="1" noRot="1" noChangeAspect="1" noMove="1" noResize="1" noEditPoints="1" noAdjustHandles="1" noChangeArrowheads="1" noChangeShapeType="1" noTextEdit="1"/>
              </p:cNvSpPr>
              <p:nvPr>
                <p:ph sz="half" idx="1"/>
              </p:nvPr>
            </p:nvSpPr>
            <p:spPr>
              <a:blipFill>
                <a:blip r:embed="rId2"/>
                <a:stretch>
                  <a:fillRect l="-2118" t="-2381" r="-706"/>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420B7F56-E380-ADF3-02FD-5FFEB4D5A8B0}"/>
              </a:ext>
            </a:extLst>
          </p:cNvPr>
          <p:cNvPicPr>
            <a:picLocks noGrp="1" noChangeAspect="1"/>
          </p:cNvPicPr>
          <p:nvPr>
            <p:ph sz="half" idx="2"/>
          </p:nvPr>
        </p:nvPicPr>
        <p:blipFill>
          <a:blip r:embed="rId3"/>
          <a:stretch>
            <a:fillRect/>
          </a:stretch>
        </p:blipFill>
        <p:spPr>
          <a:xfrm>
            <a:off x="6261144" y="1825625"/>
            <a:ext cx="5003712" cy="4351338"/>
          </a:xfrm>
        </p:spPr>
      </p:pic>
    </p:spTree>
    <p:extLst>
      <p:ext uri="{BB962C8B-B14F-4D97-AF65-F5344CB8AC3E}">
        <p14:creationId xmlns:p14="http://schemas.microsoft.com/office/powerpoint/2010/main" val="1281179190"/>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6D2E2-C0ED-7537-E5F1-21EBE1B9B8CD}"/>
              </a:ext>
            </a:extLst>
          </p:cNvPr>
          <p:cNvSpPr>
            <a:spLocks noGrp="1"/>
          </p:cNvSpPr>
          <p:nvPr>
            <p:ph type="title"/>
          </p:nvPr>
        </p:nvSpPr>
        <p:spPr/>
        <p:txBody>
          <a:bodyPr/>
          <a:lstStyle/>
          <a:p>
            <a:r>
              <a:rPr lang="es-ES" dirty="0"/>
              <a:t>Pinzas </a:t>
            </a:r>
            <a:r>
              <a:rPr lang="es-ES" dirty="0" err="1"/>
              <a:t>mangéticas</a:t>
            </a:r>
            <a:endParaRPr lang="es-ES" dirty="0"/>
          </a:p>
        </p:txBody>
      </p:sp>
      <p:sp>
        <p:nvSpPr>
          <p:cNvPr id="3" name="Marcador de contenido 2">
            <a:extLst>
              <a:ext uri="{FF2B5EF4-FFF2-40B4-BE49-F238E27FC236}">
                <a16:creationId xmlns:a16="http://schemas.microsoft.com/office/drawing/2014/main" id="{82BEED70-89D3-319B-8172-C1D8B94E9714}"/>
              </a:ext>
            </a:extLst>
          </p:cNvPr>
          <p:cNvSpPr>
            <a:spLocks noGrp="1"/>
          </p:cNvSpPr>
          <p:nvPr>
            <p:ph sz="half" idx="1"/>
          </p:nvPr>
        </p:nvSpPr>
        <p:spPr/>
        <p:txBody>
          <a:bodyPr/>
          <a:lstStyle/>
          <a:p>
            <a:r>
              <a:rPr lang="es-ES" dirty="0"/>
              <a:t>También se pueden utilizar las pinzas magnéticas para determinar La fuerza necesaria para desenvolver un nucleosoma</a:t>
            </a:r>
          </a:p>
        </p:txBody>
      </p:sp>
      <p:pic>
        <p:nvPicPr>
          <p:cNvPr id="6" name="Marcador de contenido 5">
            <a:extLst>
              <a:ext uri="{FF2B5EF4-FFF2-40B4-BE49-F238E27FC236}">
                <a16:creationId xmlns:a16="http://schemas.microsoft.com/office/drawing/2014/main" id="{8270430F-0AED-0DF3-3308-1219BF8716DE}"/>
              </a:ext>
            </a:extLst>
          </p:cNvPr>
          <p:cNvPicPr>
            <a:picLocks noGrp="1" noChangeAspect="1"/>
          </p:cNvPicPr>
          <p:nvPr>
            <p:ph sz="half" idx="2"/>
          </p:nvPr>
        </p:nvPicPr>
        <p:blipFill>
          <a:blip r:embed="rId2"/>
          <a:stretch>
            <a:fillRect/>
          </a:stretch>
        </p:blipFill>
        <p:spPr>
          <a:xfrm>
            <a:off x="6172200" y="1825625"/>
            <a:ext cx="5181600" cy="3056265"/>
          </a:xfrm>
        </p:spPr>
      </p:pic>
      <p:pic>
        <p:nvPicPr>
          <p:cNvPr id="8" name="Imagen 7">
            <a:extLst>
              <a:ext uri="{FF2B5EF4-FFF2-40B4-BE49-F238E27FC236}">
                <a16:creationId xmlns:a16="http://schemas.microsoft.com/office/drawing/2014/main" id="{90962608-6CDF-A26D-B2B0-FA553671E7B8}"/>
              </a:ext>
            </a:extLst>
          </p:cNvPr>
          <p:cNvPicPr>
            <a:picLocks noChangeAspect="1"/>
          </p:cNvPicPr>
          <p:nvPr/>
        </p:nvPicPr>
        <p:blipFill>
          <a:blip r:embed="rId3"/>
          <a:stretch>
            <a:fillRect/>
          </a:stretch>
        </p:blipFill>
        <p:spPr>
          <a:xfrm>
            <a:off x="6631858" y="4881890"/>
            <a:ext cx="4874342" cy="1742184"/>
          </a:xfrm>
          <a:prstGeom prst="rect">
            <a:avLst/>
          </a:prstGeom>
        </p:spPr>
      </p:pic>
    </p:spTree>
    <p:extLst>
      <p:ext uri="{BB962C8B-B14F-4D97-AF65-F5344CB8AC3E}">
        <p14:creationId xmlns:p14="http://schemas.microsoft.com/office/powerpoint/2010/main" val="1255330587"/>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6D2E2-C0ED-7537-E5F1-21EBE1B9B8CD}"/>
              </a:ext>
            </a:extLst>
          </p:cNvPr>
          <p:cNvSpPr>
            <a:spLocks noGrp="1"/>
          </p:cNvSpPr>
          <p:nvPr>
            <p:ph type="title"/>
          </p:nvPr>
        </p:nvSpPr>
        <p:spPr/>
        <p:txBody>
          <a:bodyPr/>
          <a:lstStyle/>
          <a:p>
            <a:r>
              <a:rPr lang="es-ES" dirty="0"/>
              <a:t>Pinzas </a:t>
            </a:r>
            <a:r>
              <a:rPr lang="es-ES" dirty="0" err="1"/>
              <a:t>mangéticas</a:t>
            </a:r>
            <a:endParaRPr lang="es-ES" dirty="0"/>
          </a:p>
        </p:txBody>
      </p:sp>
      <p:sp>
        <p:nvSpPr>
          <p:cNvPr id="3" name="Marcador de contenido 2">
            <a:extLst>
              <a:ext uri="{FF2B5EF4-FFF2-40B4-BE49-F238E27FC236}">
                <a16:creationId xmlns:a16="http://schemas.microsoft.com/office/drawing/2014/main" id="{82BEED70-89D3-319B-8172-C1D8B94E9714}"/>
              </a:ext>
            </a:extLst>
          </p:cNvPr>
          <p:cNvSpPr>
            <a:spLocks noGrp="1"/>
          </p:cNvSpPr>
          <p:nvPr>
            <p:ph sz="half" idx="1"/>
          </p:nvPr>
        </p:nvSpPr>
        <p:spPr/>
        <p:txBody>
          <a:bodyPr/>
          <a:lstStyle/>
          <a:p>
            <a:r>
              <a:rPr lang="es-ES" dirty="0"/>
              <a:t>También se pueden utilizar las pinzas magnéticas para determinar La fuerza necesaria para desenvolver un nucleosoma</a:t>
            </a:r>
          </a:p>
          <a:p>
            <a:r>
              <a:rPr lang="es-ES" dirty="0"/>
              <a:t>Ocurre en 2 pasos, uno de 2-3pN para desenvolver el primer giro y otro de 6pn para desenvolverlo totalmente.</a:t>
            </a:r>
          </a:p>
        </p:txBody>
      </p:sp>
      <p:pic>
        <p:nvPicPr>
          <p:cNvPr id="6" name="Marcador de contenido 5">
            <a:extLst>
              <a:ext uri="{FF2B5EF4-FFF2-40B4-BE49-F238E27FC236}">
                <a16:creationId xmlns:a16="http://schemas.microsoft.com/office/drawing/2014/main" id="{8270430F-0AED-0DF3-3308-1219BF8716DE}"/>
              </a:ext>
            </a:extLst>
          </p:cNvPr>
          <p:cNvPicPr>
            <a:picLocks noGrp="1" noChangeAspect="1"/>
          </p:cNvPicPr>
          <p:nvPr>
            <p:ph sz="half" idx="2"/>
          </p:nvPr>
        </p:nvPicPr>
        <p:blipFill>
          <a:blip r:embed="rId2"/>
          <a:stretch>
            <a:fillRect/>
          </a:stretch>
        </p:blipFill>
        <p:spPr>
          <a:xfrm>
            <a:off x="6172200" y="1825625"/>
            <a:ext cx="5181600" cy="3056265"/>
          </a:xfrm>
        </p:spPr>
      </p:pic>
      <p:pic>
        <p:nvPicPr>
          <p:cNvPr id="8" name="Imagen 7">
            <a:extLst>
              <a:ext uri="{FF2B5EF4-FFF2-40B4-BE49-F238E27FC236}">
                <a16:creationId xmlns:a16="http://schemas.microsoft.com/office/drawing/2014/main" id="{90962608-6CDF-A26D-B2B0-FA553671E7B8}"/>
              </a:ext>
            </a:extLst>
          </p:cNvPr>
          <p:cNvPicPr>
            <a:picLocks noChangeAspect="1"/>
          </p:cNvPicPr>
          <p:nvPr/>
        </p:nvPicPr>
        <p:blipFill>
          <a:blip r:embed="rId3"/>
          <a:stretch>
            <a:fillRect/>
          </a:stretch>
        </p:blipFill>
        <p:spPr>
          <a:xfrm>
            <a:off x="6631858" y="4881890"/>
            <a:ext cx="4874342" cy="1742184"/>
          </a:xfrm>
          <a:prstGeom prst="rect">
            <a:avLst/>
          </a:prstGeom>
        </p:spPr>
      </p:pic>
    </p:spTree>
    <p:extLst>
      <p:ext uri="{BB962C8B-B14F-4D97-AF65-F5344CB8AC3E}">
        <p14:creationId xmlns:p14="http://schemas.microsoft.com/office/powerpoint/2010/main" val="3426642478"/>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D399C107-EF0E-B6FC-DCC4-66F02D615027}"/>
              </a:ext>
            </a:extLst>
          </p:cNvPr>
          <p:cNvPicPr>
            <a:picLocks noGrp="1" noChangeAspect="1"/>
          </p:cNvPicPr>
          <p:nvPr>
            <p:ph sz="half" idx="2"/>
          </p:nvPr>
        </p:nvPicPr>
        <p:blipFill>
          <a:blip r:embed="rId2"/>
          <a:srcRect r="6633"/>
          <a:stretch/>
        </p:blipFill>
        <p:spPr>
          <a:xfrm>
            <a:off x="5992989" y="1365848"/>
            <a:ext cx="6152080" cy="3840883"/>
          </a:xfrm>
        </p:spPr>
      </p:pic>
      <p:sp>
        <p:nvSpPr>
          <p:cNvPr id="2" name="Título 1">
            <a:extLst>
              <a:ext uri="{FF2B5EF4-FFF2-40B4-BE49-F238E27FC236}">
                <a16:creationId xmlns:a16="http://schemas.microsoft.com/office/drawing/2014/main" id="{76C6D2E2-C0ED-7537-E5F1-21EBE1B9B8CD}"/>
              </a:ext>
            </a:extLst>
          </p:cNvPr>
          <p:cNvSpPr>
            <a:spLocks noGrp="1"/>
          </p:cNvSpPr>
          <p:nvPr>
            <p:ph type="title"/>
          </p:nvPr>
        </p:nvSpPr>
        <p:spPr/>
        <p:txBody>
          <a:bodyPr/>
          <a:lstStyle/>
          <a:p>
            <a:r>
              <a:rPr lang="es-ES" dirty="0"/>
              <a:t>Pinzas </a:t>
            </a:r>
            <a:r>
              <a:rPr lang="es-ES" dirty="0" err="1"/>
              <a:t>mangéticas</a:t>
            </a:r>
            <a:endParaRPr lang="es-E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BEED70-89D3-319B-8172-C1D8B94E9714}"/>
                  </a:ext>
                </a:extLst>
              </p:cNvPr>
              <p:cNvSpPr>
                <a:spLocks noGrp="1"/>
              </p:cNvSpPr>
              <p:nvPr>
                <p:ph sz="half" idx="1"/>
              </p:nvPr>
            </p:nvSpPr>
            <p:spPr/>
            <p:txBody>
              <a:bodyPr/>
              <a:lstStyle/>
              <a:p>
                <a:r>
                  <a:rPr lang="es-ES" dirty="0"/>
                  <a:t>Recordemos</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𝐾</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𝐶𝑒𝑟𝑟𝑎𝑑𝑜</m:t>
                          </m:r>
                        </m:num>
                        <m:den>
                          <m:r>
                            <a:rPr lang="es-ES" b="0" i="1" smtClean="0">
                              <a:latin typeface="Cambria Math" panose="02040503050406030204" pitchFamily="18" charset="0"/>
                            </a:rPr>
                            <m:t>𝐴𝑏𝑖𝑒𝑟𝑡𝑜</m:t>
                          </m:r>
                        </m:den>
                      </m:f>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f>
                            <m:fPr>
                              <m:ctrlPr>
                                <a:rPr lang="es-ES" b="0" i="1" smtClean="0">
                                  <a:latin typeface="Cambria Math" panose="02040503050406030204" pitchFamily="18" charset="0"/>
                                </a:rPr>
                              </m:ctrlPr>
                            </m:fPr>
                            <m:num>
                              <m:r>
                                <m:rPr>
                                  <m:sty m:val="p"/>
                                </m:rPr>
                                <a:rPr lang="es-ES" b="0" i="0" smtClean="0">
                                  <a:latin typeface="Cambria Math" panose="02040503050406030204" pitchFamily="18" charset="0"/>
                                </a:rPr>
                                <m:t>Δ</m:t>
                              </m:r>
                              <m:r>
                                <a:rPr lang="es-ES" b="0" i="1" smtClean="0">
                                  <a:latin typeface="Cambria Math" panose="02040503050406030204" pitchFamily="18" charset="0"/>
                                </a:rPr>
                                <m:t>𝐺</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𝑘</m:t>
                                  </m:r>
                                </m:e>
                                <m:sub>
                                  <m:r>
                                    <a:rPr lang="es-ES" b="0" i="1" smtClean="0">
                                      <a:latin typeface="Cambria Math" panose="02040503050406030204" pitchFamily="18" charset="0"/>
                                    </a:rPr>
                                    <m:t>𝐵</m:t>
                                  </m:r>
                                </m:sub>
                              </m:sSub>
                              <m:r>
                                <a:rPr lang="es-ES" b="0" i="1" smtClean="0">
                                  <a:latin typeface="Cambria Math" panose="02040503050406030204" pitchFamily="18" charset="0"/>
                                </a:rPr>
                                <m:t>𝑇</m:t>
                              </m:r>
                            </m:den>
                          </m:f>
                        </m:sup>
                      </m:sSup>
                    </m:oMath>
                  </m:oMathPara>
                </a14:m>
                <a:endParaRPr lang="es-ES" dirty="0"/>
              </a:p>
              <a:p>
                <a:r>
                  <a:rPr lang="es-ES" dirty="0"/>
                  <a:t>Por lo tanto, en reposo, la probabilidad de que un nucleosoma esté abierto será</a:t>
                </a:r>
              </a:p>
              <a:p>
                <a:pPr marL="0" indent="0" algn="ctr">
                  <a:buNone/>
                </a:pP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𝛼</m:t>
                        </m:r>
                      </m:e>
                      <m:sub>
                        <m:r>
                          <a:rPr lang="es-ES" b="0" i="1" smtClean="0">
                            <a:latin typeface="Cambria Math" panose="02040503050406030204" pitchFamily="18" charset="0"/>
                          </a:rPr>
                          <m:t>0</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1+</m:t>
                            </m:r>
                            <m:sSup>
                              <m:sSupPr>
                                <m:ctrlPr>
                                  <a:rPr lang="es-ES" i="1">
                                    <a:latin typeface="Cambria Math" panose="02040503050406030204" pitchFamily="18" charset="0"/>
                                  </a:rPr>
                                </m:ctrlPr>
                              </m:sSupPr>
                              <m:e>
                                <m:r>
                                  <a:rPr lang="es-ES" i="1">
                                    <a:latin typeface="Cambria Math" panose="02040503050406030204" pitchFamily="18" charset="0"/>
                                  </a:rPr>
                                  <m:t>𝑒</m:t>
                                </m:r>
                              </m:e>
                              <m:sup>
                                <m:f>
                                  <m:fPr>
                                    <m:ctrlPr>
                                      <a:rPr lang="es-ES" i="1">
                                        <a:latin typeface="Cambria Math" panose="02040503050406030204" pitchFamily="18" charset="0"/>
                                      </a:rPr>
                                    </m:ctrlPr>
                                  </m:fPr>
                                  <m:num>
                                    <m:r>
                                      <m:rPr>
                                        <m:sty m:val="p"/>
                                      </m:rPr>
                                      <a:rPr lang="es-ES">
                                        <a:latin typeface="Cambria Math" panose="02040503050406030204" pitchFamily="18" charset="0"/>
                                      </a:rPr>
                                      <m:t>Δ</m:t>
                                    </m:r>
                                    <m:r>
                                      <a:rPr lang="es-ES" i="1">
                                        <a:latin typeface="Cambria Math" panose="02040503050406030204" pitchFamily="18" charset="0"/>
                                      </a:rPr>
                                      <m:t>𝐺</m:t>
                                    </m:r>
                                  </m:num>
                                  <m:den>
                                    <m:sSub>
                                      <m:sSubPr>
                                        <m:ctrlPr>
                                          <a:rPr lang="es-ES" i="1">
                                            <a:latin typeface="Cambria Math" panose="02040503050406030204" pitchFamily="18" charset="0"/>
                                          </a:rPr>
                                        </m:ctrlPr>
                                      </m:sSubPr>
                                      <m:e>
                                        <m:r>
                                          <a:rPr lang="es-ES" i="1">
                                            <a:latin typeface="Cambria Math" panose="02040503050406030204" pitchFamily="18" charset="0"/>
                                          </a:rPr>
                                          <m:t>𝑘</m:t>
                                        </m:r>
                                      </m:e>
                                      <m:sub>
                                        <m:r>
                                          <a:rPr lang="es-ES" i="1">
                                            <a:latin typeface="Cambria Math" panose="02040503050406030204" pitchFamily="18" charset="0"/>
                                          </a:rPr>
                                          <m:t>𝐵</m:t>
                                        </m:r>
                                      </m:sub>
                                    </m:sSub>
                                    <m:r>
                                      <a:rPr lang="es-ES" i="1">
                                        <a:latin typeface="Cambria Math" panose="02040503050406030204" pitchFamily="18" charset="0"/>
                                      </a:rPr>
                                      <m:t>𝑇</m:t>
                                    </m:r>
                                  </m:den>
                                </m:f>
                              </m:sup>
                            </m:sSup>
                          </m:e>
                        </m:d>
                      </m:den>
                    </m:f>
                  </m:oMath>
                </a14:m>
                <a:r>
                  <a:rPr lang="es-ES" dirty="0"/>
                  <a:t>  </a:t>
                </a:r>
              </a:p>
            </p:txBody>
          </p:sp>
        </mc:Choice>
        <mc:Fallback xmlns="">
          <p:sp>
            <p:nvSpPr>
              <p:cNvPr id="3" name="Marcador de contenido 2">
                <a:extLst>
                  <a:ext uri="{FF2B5EF4-FFF2-40B4-BE49-F238E27FC236}">
                    <a16:creationId xmlns:a16="http://schemas.microsoft.com/office/drawing/2014/main" id="{82BEED70-89D3-319B-8172-C1D8B94E9714}"/>
                  </a:ext>
                </a:extLst>
              </p:cNvPr>
              <p:cNvSpPr>
                <a:spLocks noGrp="1" noRot="1" noChangeAspect="1" noMove="1" noResize="1" noEditPoints="1" noAdjustHandles="1" noChangeArrowheads="1" noChangeShapeType="1" noTextEdit="1"/>
              </p:cNvSpPr>
              <p:nvPr>
                <p:ph sz="half" idx="1"/>
              </p:nvPr>
            </p:nvSpPr>
            <p:spPr>
              <a:blipFill>
                <a:blip r:embed="rId3"/>
                <a:stretch>
                  <a:fillRect l="-2118" t="-2381"/>
                </a:stretch>
              </a:blipFill>
            </p:spPr>
            <p:txBody>
              <a:bodyPr/>
              <a:lstStyle/>
              <a:p>
                <a:r>
                  <a:rPr lang="es-ES">
                    <a:noFill/>
                  </a:rPr>
                  <a:t> </a:t>
                </a:r>
              </a:p>
            </p:txBody>
          </p:sp>
        </mc:Fallback>
      </mc:AlternateContent>
      <p:pic>
        <p:nvPicPr>
          <p:cNvPr id="8" name="Imagen 7">
            <a:extLst>
              <a:ext uri="{FF2B5EF4-FFF2-40B4-BE49-F238E27FC236}">
                <a16:creationId xmlns:a16="http://schemas.microsoft.com/office/drawing/2014/main" id="{90962608-6CDF-A26D-B2B0-FA553671E7B8}"/>
              </a:ext>
            </a:extLst>
          </p:cNvPr>
          <p:cNvPicPr>
            <a:picLocks noChangeAspect="1"/>
          </p:cNvPicPr>
          <p:nvPr/>
        </p:nvPicPr>
        <p:blipFill>
          <a:blip r:embed="rId4"/>
          <a:stretch>
            <a:fillRect/>
          </a:stretch>
        </p:blipFill>
        <p:spPr>
          <a:xfrm>
            <a:off x="6631858" y="4881890"/>
            <a:ext cx="4874342" cy="1742184"/>
          </a:xfrm>
          <a:prstGeom prst="rect">
            <a:avLst/>
          </a:prstGeom>
        </p:spPr>
      </p:pic>
    </p:spTree>
    <p:extLst>
      <p:ext uri="{BB962C8B-B14F-4D97-AF65-F5344CB8AC3E}">
        <p14:creationId xmlns:p14="http://schemas.microsoft.com/office/powerpoint/2010/main" val="215352628"/>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D399C107-EF0E-B6FC-DCC4-66F02D615027}"/>
              </a:ext>
            </a:extLst>
          </p:cNvPr>
          <p:cNvPicPr>
            <a:picLocks noGrp="1" noChangeAspect="1"/>
          </p:cNvPicPr>
          <p:nvPr>
            <p:ph sz="half" idx="2"/>
          </p:nvPr>
        </p:nvPicPr>
        <p:blipFill>
          <a:blip r:embed="rId2"/>
          <a:srcRect r="6633"/>
          <a:stretch/>
        </p:blipFill>
        <p:spPr>
          <a:xfrm>
            <a:off x="5992989" y="1365848"/>
            <a:ext cx="6152080" cy="3840883"/>
          </a:xfrm>
        </p:spPr>
      </p:pic>
      <p:sp>
        <p:nvSpPr>
          <p:cNvPr id="2" name="Título 1">
            <a:extLst>
              <a:ext uri="{FF2B5EF4-FFF2-40B4-BE49-F238E27FC236}">
                <a16:creationId xmlns:a16="http://schemas.microsoft.com/office/drawing/2014/main" id="{76C6D2E2-C0ED-7537-E5F1-21EBE1B9B8CD}"/>
              </a:ext>
            </a:extLst>
          </p:cNvPr>
          <p:cNvSpPr>
            <a:spLocks noGrp="1"/>
          </p:cNvSpPr>
          <p:nvPr>
            <p:ph type="title"/>
          </p:nvPr>
        </p:nvSpPr>
        <p:spPr/>
        <p:txBody>
          <a:bodyPr/>
          <a:lstStyle/>
          <a:p>
            <a:r>
              <a:rPr lang="es-ES" dirty="0"/>
              <a:t>Pinzas </a:t>
            </a:r>
            <a:r>
              <a:rPr lang="es-ES" dirty="0" err="1"/>
              <a:t>mangéticas</a:t>
            </a:r>
            <a:endParaRPr lang="es-E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BEED70-89D3-319B-8172-C1D8B94E9714}"/>
                  </a:ext>
                </a:extLst>
              </p:cNvPr>
              <p:cNvSpPr>
                <a:spLocks noGrp="1"/>
              </p:cNvSpPr>
              <p:nvPr>
                <p:ph sz="half" idx="1"/>
              </p:nvPr>
            </p:nvSpPr>
            <p:spPr/>
            <p:txBody>
              <a:bodyPr/>
              <a:lstStyle/>
              <a:p>
                <a:r>
                  <a:rPr lang="es-ES" dirty="0"/>
                  <a:t>No obstante, si hacemos una fuerza esta función nos cambiará, haciendo más probable el sistema abierto:</a:t>
                </a:r>
              </a:p>
              <a:p>
                <a:pPr marL="0" indent="0" algn="ctr">
                  <a:buNone/>
                </a:pPr>
                <a14:m>
                  <m:oMath xmlns:m="http://schemas.openxmlformats.org/officeDocument/2006/math">
                    <m:r>
                      <a:rPr lang="es-ES" b="0" i="1" smtClean="0">
                        <a:latin typeface="Cambria Math" panose="02040503050406030204" pitchFamily="18" charset="0"/>
                      </a:rPr>
                      <m:t>𝛼</m:t>
                    </m:r>
                    <m:r>
                      <a:rPr lang="es-ES" b="0" i="1" smtClean="0">
                        <a:latin typeface="Cambria Math" panose="02040503050406030204" pitchFamily="18" charset="0"/>
                      </a:rPr>
                      <m:t>(</m:t>
                    </m:r>
                    <m:r>
                      <a:rPr lang="es-ES" b="0" i="1" smtClean="0">
                        <a:latin typeface="Cambria Math" panose="02040503050406030204" pitchFamily="18" charset="0"/>
                      </a:rPr>
                      <m:t>𝐹</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1+</m:t>
                            </m:r>
                            <m:sSup>
                              <m:sSupPr>
                                <m:ctrlPr>
                                  <a:rPr lang="es-ES" i="1">
                                    <a:latin typeface="Cambria Math" panose="02040503050406030204" pitchFamily="18" charset="0"/>
                                  </a:rPr>
                                </m:ctrlPr>
                              </m:sSupPr>
                              <m:e>
                                <m:r>
                                  <a:rPr lang="es-ES" i="1">
                                    <a:latin typeface="Cambria Math" panose="02040503050406030204" pitchFamily="18" charset="0"/>
                                  </a:rPr>
                                  <m:t>𝑒</m:t>
                                </m:r>
                              </m:e>
                              <m:sup>
                                <m:f>
                                  <m:fPr>
                                    <m:ctrlPr>
                                      <a:rPr lang="es-ES" i="1">
                                        <a:latin typeface="Cambria Math" panose="02040503050406030204" pitchFamily="18" charset="0"/>
                                      </a:rPr>
                                    </m:ctrlPr>
                                  </m:fPr>
                                  <m:num>
                                    <m:r>
                                      <m:rPr>
                                        <m:sty m:val="p"/>
                                      </m:rPr>
                                      <a:rPr lang="es-ES">
                                        <a:latin typeface="Cambria Math" panose="02040503050406030204" pitchFamily="18" charset="0"/>
                                      </a:rPr>
                                      <m:t>Δ</m:t>
                                    </m:r>
                                    <m:r>
                                      <a:rPr lang="es-ES" i="1">
                                        <a:latin typeface="Cambria Math" panose="02040503050406030204" pitchFamily="18" charset="0"/>
                                      </a:rPr>
                                      <m:t>𝐺</m:t>
                                    </m:r>
                                    <m:r>
                                      <a:rPr lang="es-ES" b="0" i="1" smtClean="0">
                                        <a:latin typeface="Cambria Math" panose="02040503050406030204" pitchFamily="18" charset="0"/>
                                      </a:rPr>
                                      <m:t>−</m:t>
                                    </m:r>
                                    <m:r>
                                      <a:rPr lang="es-ES" b="0" i="1" smtClean="0">
                                        <a:latin typeface="Cambria Math" panose="02040503050406030204" pitchFamily="18" charset="0"/>
                                      </a:rPr>
                                      <m:t>𝐹𝑑𝑧</m:t>
                                    </m:r>
                                  </m:num>
                                  <m:den>
                                    <m:sSub>
                                      <m:sSubPr>
                                        <m:ctrlPr>
                                          <a:rPr lang="es-ES" i="1">
                                            <a:latin typeface="Cambria Math" panose="02040503050406030204" pitchFamily="18" charset="0"/>
                                          </a:rPr>
                                        </m:ctrlPr>
                                      </m:sSubPr>
                                      <m:e>
                                        <m:r>
                                          <a:rPr lang="es-ES" i="1">
                                            <a:latin typeface="Cambria Math" panose="02040503050406030204" pitchFamily="18" charset="0"/>
                                          </a:rPr>
                                          <m:t>𝑘</m:t>
                                        </m:r>
                                      </m:e>
                                      <m:sub>
                                        <m:r>
                                          <a:rPr lang="es-ES" i="1">
                                            <a:latin typeface="Cambria Math" panose="02040503050406030204" pitchFamily="18" charset="0"/>
                                          </a:rPr>
                                          <m:t>𝐵</m:t>
                                        </m:r>
                                      </m:sub>
                                    </m:sSub>
                                    <m:r>
                                      <a:rPr lang="es-ES" i="1">
                                        <a:latin typeface="Cambria Math" panose="02040503050406030204" pitchFamily="18" charset="0"/>
                                      </a:rPr>
                                      <m:t>𝑇</m:t>
                                    </m:r>
                                  </m:den>
                                </m:f>
                              </m:sup>
                            </m:sSup>
                          </m:e>
                        </m:d>
                      </m:den>
                    </m:f>
                  </m:oMath>
                </a14:m>
                <a:r>
                  <a:rPr lang="es-ES" dirty="0"/>
                  <a:t>  </a:t>
                </a:r>
              </a:p>
              <a:p>
                <a:endParaRPr lang="es-ES" dirty="0"/>
              </a:p>
              <a:p>
                <a:endParaRPr lang="es-ES" dirty="0"/>
              </a:p>
            </p:txBody>
          </p:sp>
        </mc:Choice>
        <mc:Fallback xmlns="">
          <p:sp>
            <p:nvSpPr>
              <p:cNvPr id="3" name="Marcador de contenido 2">
                <a:extLst>
                  <a:ext uri="{FF2B5EF4-FFF2-40B4-BE49-F238E27FC236}">
                    <a16:creationId xmlns:a16="http://schemas.microsoft.com/office/drawing/2014/main" id="{82BEED70-89D3-319B-8172-C1D8B94E9714}"/>
                  </a:ext>
                </a:extLst>
              </p:cNvPr>
              <p:cNvSpPr>
                <a:spLocks noGrp="1" noRot="1" noChangeAspect="1" noMove="1" noResize="1" noEditPoints="1" noAdjustHandles="1" noChangeArrowheads="1" noChangeShapeType="1" noTextEdit="1"/>
              </p:cNvSpPr>
              <p:nvPr>
                <p:ph sz="half" idx="1"/>
              </p:nvPr>
            </p:nvSpPr>
            <p:spPr>
              <a:blipFill>
                <a:blip r:embed="rId3"/>
                <a:stretch>
                  <a:fillRect l="-2118" t="-2381"/>
                </a:stretch>
              </a:blipFill>
            </p:spPr>
            <p:txBody>
              <a:bodyPr/>
              <a:lstStyle/>
              <a:p>
                <a:r>
                  <a:rPr lang="es-ES">
                    <a:noFill/>
                  </a:rPr>
                  <a:t> </a:t>
                </a:r>
              </a:p>
            </p:txBody>
          </p:sp>
        </mc:Fallback>
      </mc:AlternateContent>
      <p:pic>
        <p:nvPicPr>
          <p:cNvPr id="8" name="Imagen 7">
            <a:extLst>
              <a:ext uri="{FF2B5EF4-FFF2-40B4-BE49-F238E27FC236}">
                <a16:creationId xmlns:a16="http://schemas.microsoft.com/office/drawing/2014/main" id="{90962608-6CDF-A26D-B2B0-FA553671E7B8}"/>
              </a:ext>
            </a:extLst>
          </p:cNvPr>
          <p:cNvPicPr>
            <a:picLocks noChangeAspect="1"/>
          </p:cNvPicPr>
          <p:nvPr/>
        </p:nvPicPr>
        <p:blipFill>
          <a:blip r:embed="rId4"/>
          <a:stretch>
            <a:fillRect/>
          </a:stretch>
        </p:blipFill>
        <p:spPr>
          <a:xfrm>
            <a:off x="6631858" y="4881890"/>
            <a:ext cx="4874342" cy="1742184"/>
          </a:xfrm>
          <a:prstGeom prst="rect">
            <a:avLst/>
          </a:prstGeom>
        </p:spPr>
      </p:pic>
    </p:spTree>
    <p:extLst>
      <p:ext uri="{BB962C8B-B14F-4D97-AF65-F5344CB8AC3E}">
        <p14:creationId xmlns:p14="http://schemas.microsoft.com/office/powerpoint/2010/main" val="564012647"/>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D399C107-EF0E-B6FC-DCC4-66F02D615027}"/>
              </a:ext>
            </a:extLst>
          </p:cNvPr>
          <p:cNvPicPr>
            <a:picLocks noGrp="1" noChangeAspect="1"/>
          </p:cNvPicPr>
          <p:nvPr>
            <p:ph sz="half" idx="2"/>
          </p:nvPr>
        </p:nvPicPr>
        <p:blipFill>
          <a:blip r:embed="rId2"/>
          <a:srcRect r="6633"/>
          <a:stretch/>
        </p:blipFill>
        <p:spPr>
          <a:xfrm>
            <a:off x="5992989" y="1365848"/>
            <a:ext cx="6152080" cy="3840883"/>
          </a:xfrm>
        </p:spPr>
      </p:pic>
      <p:sp>
        <p:nvSpPr>
          <p:cNvPr id="2" name="Título 1">
            <a:extLst>
              <a:ext uri="{FF2B5EF4-FFF2-40B4-BE49-F238E27FC236}">
                <a16:creationId xmlns:a16="http://schemas.microsoft.com/office/drawing/2014/main" id="{76C6D2E2-C0ED-7537-E5F1-21EBE1B9B8CD}"/>
              </a:ext>
            </a:extLst>
          </p:cNvPr>
          <p:cNvSpPr>
            <a:spLocks noGrp="1"/>
          </p:cNvSpPr>
          <p:nvPr>
            <p:ph type="title"/>
          </p:nvPr>
        </p:nvSpPr>
        <p:spPr/>
        <p:txBody>
          <a:bodyPr/>
          <a:lstStyle/>
          <a:p>
            <a:r>
              <a:rPr lang="es-ES" dirty="0"/>
              <a:t>Pinzas </a:t>
            </a:r>
            <a:r>
              <a:rPr lang="es-ES" dirty="0" err="1"/>
              <a:t>mangéticas</a:t>
            </a:r>
            <a:endParaRPr lang="es-E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BEED70-89D3-319B-8172-C1D8B94E9714}"/>
                  </a:ext>
                </a:extLst>
              </p:cNvPr>
              <p:cNvSpPr>
                <a:spLocks noGrp="1"/>
              </p:cNvSpPr>
              <p:nvPr>
                <p:ph sz="half" idx="1"/>
              </p:nvPr>
            </p:nvSpPr>
            <p:spPr/>
            <p:txBody>
              <a:bodyPr/>
              <a:lstStyle/>
              <a:p>
                <a:r>
                  <a:rPr lang="es-ES" dirty="0"/>
                  <a:t>Con este experimento puedes calcular con facilidad la energía que se requiere para desenvolver cada giro de un nucleosoma a partir de conocer </a:t>
                </a:r>
                <a14:m>
                  <m:oMath xmlns:m="http://schemas.openxmlformats.org/officeDocument/2006/math">
                    <m:r>
                      <a:rPr lang="es-ES" b="0" i="1" smtClean="0">
                        <a:latin typeface="Cambria Math" panose="02040503050406030204" pitchFamily="18" charset="0"/>
                      </a:rPr>
                      <m:t>𝛼</m:t>
                    </m:r>
                  </m:oMath>
                </a14:m>
                <a:r>
                  <a:rPr lang="es-ES" dirty="0"/>
                  <a:t> y </a:t>
                </a:r>
                <a14:m>
                  <m:oMath xmlns:m="http://schemas.openxmlformats.org/officeDocument/2006/math">
                    <m:r>
                      <a:rPr lang="es-ES" b="0" i="1" smtClean="0">
                        <a:latin typeface="Cambria Math" panose="02040503050406030204" pitchFamily="18" charset="0"/>
                      </a:rPr>
                      <m:t>𝑧</m:t>
                    </m:r>
                  </m:oMath>
                </a14:m>
                <a:endParaRPr lang="es-ES" dirty="0"/>
              </a:p>
              <a:p>
                <a:endParaRPr lang="es-ES" dirty="0"/>
              </a:p>
              <a:p>
                <a:endParaRPr lang="es-ES" dirty="0"/>
              </a:p>
            </p:txBody>
          </p:sp>
        </mc:Choice>
        <mc:Fallback xmlns="">
          <p:sp>
            <p:nvSpPr>
              <p:cNvPr id="3" name="Marcador de contenido 2">
                <a:extLst>
                  <a:ext uri="{FF2B5EF4-FFF2-40B4-BE49-F238E27FC236}">
                    <a16:creationId xmlns:a16="http://schemas.microsoft.com/office/drawing/2014/main" id="{82BEED70-89D3-319B-8172-C1D8B94E9714}"/>
                  </a:ext>
                </a:extLst>
              </p:cNvPr>
              <p:cNvSpPr>
                <a:spLocks noGrp="1" noRot="1" noChangeAspect="1" noMove="1" noResize="1" noEditPoints="1" noAdjustHandles="1" noChangeArrowheads="1" noChangeShapeType="1" noTextEdit="1"/>
              </p:cNvSpPr>
              <p:nvPr>
                <p:ph sz="half" idx="1"/>
              </p:nvPr>
            </p:nvSpPr>
            <p:spPr>
              <a:blipFill>
                <a:blip r:embed="rId3"/>
                <a:stretch>
                  <a:fillRect l="-2118" t="-2381" r="-235"/>
                </a:stretch>
              </a:blipFill>
            </p:spPr>
            <p:txBody>
              <a:bodyPr/>
              <a:lstStyle/>
              <a:p>
                <a:r>
                  <a:rPr lang="es-ES">
                    <a:noFill/>
                  </a:rPr>
                  <a:t> </a:t>
                </a:r>
              </a:p>
            </p:txBody>
          </p:sp>
        </mc:Fallback>
      </mc:AlternateContent>
      <p:pic>
        <p:nvPicPr>
          <p:cNvPr id="8" name="Imagen 7">
            <a:extLst>
              <a:ext uri="{FF2B5EF4-FFF2-40B4-BE49-F238E27FC236}">
                <a16:creationId xmlns:a16="http://schemas.microsoft.com/office/drawing/2014/main" id="{90962608-6CDF-A26D-B2B0-FA553671E7B8}"/>
              </a:ext>
            </a:extLst>
          </p:cNvPr>
          <p:cNvPicPr>
            <a:picLocks noChangeAspect="1"/>
          </p:cNvPicPr>
          <p:nvPr/>
        </p:nvPicPr>
        <p:blipFill>
          <a:blip r:embed="rId4"/>
          <a:stretch>
            <a:fillRect/>
          </a:stretch>
        </p:blipFill>
        <p:spPr>
          <a:xfrm>
            <a:off x="6631858" y="4881890"/>
            <a:ext cx="4874342" cy="1742184"/>
          </a:xfrm>
          <a:prstGeom prst="rect">
            <a:avLst/>
          </a:prstGeom>
        </p:spPr>
      </p:pic>
    </p:spTree>
    <p:extLst>
      <p:ext uri="{BB962C8B-B14F-4D97-AF65-F5344CB8AC3E}">
        <p14:creationId xmlns:p14="http://schemas.microsoft.com/office/powerpoint/2010/main" val="2653778243"/>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9D1174-6CDC-2201-F614-32FF2C18E8CB}"/>
              </a:ext>
            </a:extLst>
          </p:cNvPr>
          <p:cNvSpPr>
            <a:spLocks noGrp="1"/>
          </p:cNvSpPr>
          <p:nvPr>
            <p:ph type="title"/>
          </p:nvPr>
        </p:nvSpPr>
        <p:spPr/>
        <p:txBody>
          <a:bodyPr/>
          <a:lstStyle/>
          <a:p>
            <a:r>
              <a:rPr lang="es-ES" dirty="0"/>
              <a:t>Pinzas </a:t>
            </a:r>
            <a:r>
              <a:rPr lang="es-ES" dirty="0" err="1"/>
              <a:t>mangéticas</a:t>
            </a:r>
            <a:endParaRPr lang="es-E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252C94C-7DAB-F9A0-BABF-367A081E2B38}"/>
                  </a:ext>
                </a:extLst>
              </p:cNvPr>
              <p:cNvSpPr>
                <a:spLocks noGrp="1"/>
              </p:cNvSpPr>
              <p:nvPr>
                <p:ph sz="half" idx="1"/>
              </p:nvPr>
            </p:nvSpPr>
            <p:spPr/>
            <p:txBody>
              <a:bodyPr/>
              <a:lstStyle/>
              <a:p>
                <a:r>
                  <a:rPr lang="es-ES" dirty="0"/>
                  <a:t>Veamos qué pasa si además generamos torsión.</a:t>
                </a:r>
              </a:p>
              <a:p>
                <a:pPr>
                  <a:lnSpc>
                    <a:spcPct val="107000"/>
                  </a:lnSpc>
                  <a:spcAft>
                    <a:spcPts val="800"/>
                  </a:spcAf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Baja Fuerza (</a:t>
                </a:r>
                <a14:m>
                  <m:oMath xmlns:m="http://schemas.openxmlformats.org/officeDocument/2006/math">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𝑭</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&lt;</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𝟎</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𝟓</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𝒑𝑵</m:t>
                    </m:r>
                  </m:oMath>
                </a14:m>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El ADN se comporta de manera simétrica ante torsiones positivas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𝜎</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y negativas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𝜎</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 longitud del ADN disminuye a medida que se aumenta el número de vueltas, lo cual se atribuye a la formación de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plectonemas</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(enrollamientos locales del ADN). En este rango de fuerzas, los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plectonemas</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se forman con la misma facilidad al retorcer el ADN en ambos sentidos.</a:t>
                </a:r>
              </a:p>
              <a:p>
                <a:endParaRPr lang="es-ES" dirty="0"/>
              </a:p>
            </p:txBody>
          </p:sp>
        </mc:Choice>
        <mc:Fallback xmlns="">
          <p:sp>
            <p:nvSpPr>
              <p:cNvPr id="3" name="Marcador de contenido 2">
                <a:extLst>
                  <a:ext uri="{FF2B5EF4-FFF2-40B4-BE49-F238E27FC236}">
                    <a16:creationId xmlns:a16="http://schemas.microsoft.com/office/drawing/2014/main" id="{D252C94C-7DAB-F9A0-BABF-367A081E2B38}"/>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2A1B5FBF-16A6-7404-CC71-EA6DACEF67F1}"/>
              </a:ext>
            </a:extLst>
          </p:cNvPr>
          <p:cNvPicPr>
            <a:picLocks noGrp="1" noChangeAspect="1"/>
          </p:cNvPicPr>
          <p:nvPr>
            <p:ph sz="half" idx="2"/>
          </p:nvPr>
        </p:nvPicPr>
        <p:blipFill>
          <a:blip r:embed="rId3"/>
          <a:stretch>
            <a:fillRect/>
          </a:stretch>
        </p:blipFill>
        <p:spPr>
          <a:xfrm>
            <a:off x="6441272" y="1825625"/>
            <a:ext cx="4643455" cy="4351338"/>
          </a:xfrm>
        </p:spPr>
      </p:pic>
    </p:spTree>
    <p:extLst>
      <p:ext uri="{BB962C8B-B14F-4D97-AF65-F5344CB8AC3E}">
        <p14:creationId xmlns:p14="http://schemas.microsoft.com/office/powerpoint/2010/main" val="2152267794"/>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9D1174-6CDC-2201-F614-32FF2C18E8CB}"/>
              </a:ext>
            </a:extLst>
          </p:cNvPr>
          <p:cNvSpPr>
            <a:spLocks noGrp="1"/>
          </p:cNvSpPr>
          <p:nvPr>
            <p:ph type="title"/>
          </p:nvPr>
        </p:nvSpPr>
        <p:spPr/>
        <p:txBody>
          <a:bodyPr/>
          <a:lstStyle/>
          <a:p>
            <a:r>
              <a:rPr lang="es-ES" dirty="0"/>
              <a:t>Pinzas </a:t>
            </a:r>
            <a:r>
              <a:rPr lang="es-ES" dirty="0" err="1"/>
              <a:t>mangéticas</a:t>
            </a:r>
            <a:endParaRPr lang="es-E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252C94C-7DAB-F9A0-BABF-367A081E2B38}"/>
                  </a:ext>
                </a:extLst>
              </p:cNvPr>
              <p:cNvSpPr>
                <a:spLocks noGrp="1"/>
              </p:cNvSpPr>
              <p:nvPr>
                <p:ph sz="half" idx="1"/>
              </p:nvPr>
            </p:nvSpPr>
            <p:spPr/>
            <p:txBody>
              <a:bodyPr/>
              <a:lstStyle/>
              <a:p>
                <a:pPr>
                  <a:lnSpc>
                    <a:spcPct val="107000"/>
                  </a:lnSpc>
                  <a:spcAft>
                    <a:spcPts val="800"/>
                  </a:spcAft>
                </a:pP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Fuerza Media (</a:t>
                </a:r>
                <a14:m>
                  <m:oMath xmlns:m="http://schemas.openxmlformats.org/officeDocument/2006/math">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𝟎</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𝟓</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𝒑𝑵</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 &lt; </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𝑭</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&lt;</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𝟑</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 </m:t>
                    </m:r>
                    <m:r>
                      <a:rPr lang="es-ES" sz="1800" b="1" i="1" kern="100">
                        <a:effectLst/>
                        <a:latin typeface="Cambria Math" panose="02040503050406030204" pitchFamily="18" charset="0"/>
                        <a:ea typeface="Calibri" panose="020F0502020204030204" pitchFamily="34" charset="0"/>
                        <a:cs typeface="Times New Roman" panose="02020603050405020304" pitchFamily="18" charset="0"/>
                      </a:rPr>
                      <m:t>𝒑𝑵</m:t>
                    </m:r>
                  </m:oMath>
                </a14:m>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Al aumentar la fuerza a más de </a:t>
                </a:r>
                <a14:m>
                  <m:oMath xmlns:m="http://schemas.openxmlformats.org/officeDocument/2006/math">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0.5 </m:t>
                    </m:r>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𝑝𝑁</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la curva se vuelve asimétrica.</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 significa que para torsiones positivas, la formación de superenrollamientos aún se produce, pero para torsiones negativas, el ADN tiende a desnaturalizarse localmente (abrirse).</a:t>
                </a:r>
              </a:p>
              <a:p>
                <a:pPr>
                  <a:lnSpc>
                    <a:spcPct val="107000"/>
                  </a:lnSpc>
                  <a:spcAft>
                    <a:spcPts val="800"/>
                  </a:spcAft>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Esta desnaturalización local absorbe parte del estrés torsional, lo que hace que el comportamiento del ADN al aplicar torsión sea diferente según el sentido de la torsión.</a:t>
                </a:r>
              </a:p>
              <a:p>
                <a:endParaRPr lang="es-ES" dirty="0"/>
              </a:p>
            </p:txBody>
          </p:sp>
        </mc:Choice>
        <mc:Fallback xmlns="">
          <p:sp>
            <p:nvSpPr>
              <p:cNvPr id="3" name="Marcador de contenido 2">
                <a:extLst>
                  <a:ext uri="{FF2B5EF4-FFF2-40B4-BE49-F238E27FC236}">
                    <a16:creationId xmlns:a16="http://schemas.microsoft.com/office/drawing/2014/main" id="{D252C94C-7DAB-F9A0-BABF-367A081E2B38}"/>
                  </a:ext>
                </a:extLst>
              </p:cNvPr>
              <p:cNvSpPr>
                <a:spLocks noGrp="1" noRot="1" noChangeAspect="1" noMove="1" noResize="1" noEditPoints="1" noAdjustHandles="1" noChangeArrowheads="1" noChangeShapeType="1" noTextEdit="1"/>
              </p:cNvSpPr>
              <p:nvPr>
                <p:ph sz="half" idx="1"/>
              </p:nvPr>
            </p:nvSpPr>
            <p:spPr>
              <a:blipFill>
                <a:blip r:embed="rId2"/>
                <a:stretch>
                  <a:fillRect l="-824" t="-560" r="-1529"/>
                </a:stretch>
              </a:blipFill>
            </p:spPr>
            <p:txBody>
              <a:bodyPr/>
              <a:lstStyle/>
              <a:p>
                <a:r>
                  <a:rPr lang="es-ES">
                    <a:noFill/>
                  </a:rPr>
                  <a:t> </a:t>
                </a:r>
              </a:p>
            </p:txBody>
          </p:sp>
        </mc:Fallback>
      </mc:AlternateContent>
      <p:pic>
        <p:nvPicPr>
          <p:cNvPr id="6" name="Marcador de contenido 5">
            <a:extLst>
              <a:ext uri="{FF2B5EF4-FFF2-40B4-BE49-F238E27FC236}">
                <a16:creationId xmlns:a16="http://schemas.microsoft.com/office/drawing/2014/main" id="{2A1B5FBF-16A6-7404-CC71-EA6DACEF67F1}"/>
              </a:ext>
            </a:extLst>
          </p:cNvPr>
          <p:cNvPicPr>
            <a:picLocks noGrp="1" noChangeAspect="1"/>
          </p:cNvPicPr>
          <p:nvPr>
            <p:ph sz="half" idx="2"/>
          </p:nvPr>
        </p:nvPicPr>
        <p:blipFill>
          <a:blip r:embed="rId3"/>
          <a:stretch>
            <a:fillRect/>
          </a:stretch>
        </p:blipFill>
        <p:spPr>
          <a:xfrm>
            <a:off x="6441272" y="1825625"/>
            <a:ext cx="4643455" cy="4351338"/>
          </a:xfrm>
        </p:spPr>
      </p:pic>
    </p:spTree>
    <p:extLst>
      <p:ext uri="{BB962C8B-B14F-4D97-AF65-F5344CB8AC3E}">
        <p14:creationId xmlns:p14="http://schemas.microsoft.com/office/powerpoint/2010/main" val="3600379831"/>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9D1174-6CDC-2201-F614-32FF2C18E8CB}"/>
              </a:ext>
            </a:extLst>
          </p:cNvPr>
          <p:cNvSpPr>
            <a:spLocks noGrp="1"/>
          </p:cNvSpPr>
          <p:nvPr>
            <p:ph type="title"/>
          </p:nvPr>
        </p:nvSpPr>
        <p:spPr/>
        <p:txBody>
          <a:bodyPr/>
          <a:lstStyle/>
          <a:p>
            <a:r>
              <a:rPr lang="es-ES" dirty="0"/>
              <a:t>Pinzas </a:t>
            </a:r>
            <a:r>
              <a:rPr lang="es-ES" dirty="0" err="1"/>
              <a:t>mangéticas</a:t>
            </a:r>
            <a:endParaRPr lang="es-E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252C94C-7DAB-F9A0-BABF-367A081E2B38}"/>
                  </a:ext>
                </a:extLst>
              </p:cNvPr>
              <p:cNvSpPr>
                <a:spLocks noGrp="1"/>
              </p:cNvSpPr>
              <p:nvPr>
                <p:ph sz="half" idx="1"/>
              </p:nvPr>
            </p:nvSpPr>
            <p:spPr/>
            <p:txBody>
              <a:bodyPr>
                <a:normAutofit fontScale="92500" lnSpcReduction="20000"/>
              </a:bodyPr>
              <a:lstStyle/>
              <a:p>
                <a:r>
                  <a:rPr lang="es-ES" b="1" dirty="0"/>
                  <a:t>Alta Fuerza (</a:t>
                </a:r>
                <a14:m>
                  <m:oMath xmlns:m="http://schemas.openxmlformats.org/officeDocument/2006/math">
                    <m:r>
                      <a:rPr lang="es-ES" b="1" i="1">
                        <a:latin typeface="Cambria Math" panose="02040503050406030204" pitchFamily="18" charset="0"/>
                      </a:rPr>
                      <m:t>𝑭</m:t>
                    </m:r>
                    <m:r>
                      <a:rPr lang="es-ES" b="1" i="1">
                        <a:latin typeface="Cambria Math" panose="02040503050406030204" pitchFamily="18" charset="0"/>
                      </a:rPr>
                      <m:t>&gt;</m:t>
                    </m:r>
                    <m:r>
                      <a:rPr lang="es-ES" b="1" i="1">
                        <a:latin typeface="Cambria Math" panose="02040503050406030204" pitchFamily="18" charset="0"/>
                      </a:rPr>
                      <m:t>𝟑</m:t>
                    </m:r>
                    <m:r>
                      <a:rPr lang="es-ES" b="1" i="1">
                        <a:latin typeface="Cambria Math" panose="02040503050406030204" pitchFamily="18" charset="0"/>
                      </a:rPr>
                      <m:t>𝒑𝑵</m:t>
                    </m:r>
                  </m:oMath>
                </a14:m>
                <a:r>
                  <a:rPr lang="es-ES" b="1" dirty="0"/>
                  <a:t>):</a:t>
                </a:r>
                <a:endParaRPr lang="es-ES" dirty="0"/>
              </a:p>
              <a:p>
                <a:r>
                  <a:rPr lang="es-ES" dirty="0"/>
                  <a:t>A fuerzas superiores a </a:t>
                </a:r>
                <a14:m>
                  <m:oMath xmlns:m="http://schemas.openxmlformats.org/officeDocument/2006/math">
                    <m:r>
                      <a:rPr lang="es-ES" i="1">
                        <a:latin typeface="Cambria Math" panose="02040503050406030204" pitchFamily="18" charset="0"/>
                      </a:rPr>
                      <m:t>3 </m:t>
                    </m:r>
                    <m:r>
                      <a:rPr lang="es-ES" i="1">
                        <a:latin typeface="Cambria Math" panose="02040503050406030204" pitchFamily="18" charset="0"/>
                      </a:rPr>
                      <m:t>𝑝𝑁</m:t>
                    </m:r>
                  </m:oMath>
                </a14:m>
                <a:r>
                  <a:rPr lang="es-ES" dirty="0"/>
                  <a:t>, no se observan </a:t>
                </a:r>
                <a:r>
                  <a:rPr lang="es-ES" dirty="0" err="1"/>
                  <a:t>plectonemas</a:t>
                </a:r>
                <a:r>
                  <a:rPr lang="es-ES" dirty="0"/>
                  <a:t>. En este caso, el ADN no se retuerce sobre sí mismo para liberar la tensión torsional.</a:t>
                </a:r>
              </a:p>
              <a:p>
                <a:r>
                  <a:rPr lang="es-ES" dirty="0"/>
                  <a:t>El estrés torsional se absorbe a través de cambios estructurales locales en la molécula, como aperturas locales (desnaturalización) o cambios conformacionales, en lugar de formar superenrollamientos.</a:t>
                </a:r>
              </a:p>
              <a:p>
                <a:endParaRPr lang="es-ES" dirty="0"/>
              </a:p>
            </p:txBody>
          </p:sp>
        </mc:Choice>
        <mc:Fallback xmlns="">
          <p:sp>
            <p:nvSpPr>
              <p:cNvPr id="3" name="Marcador de contenido 2">
                <a:extLst>
                  <a:ext uri="{FF2B5EF4-FFF2-40B4-BE49-F238E27FC236}">
                    <a16:creationId xmlns:a16="http://schemas.microsoft.com/office/drawing/2014/main" id="{D252C94C-7DAB-F9A0-BABF-367A081E2B38}"/>
                  </a:ext>
                </a:extLst>
              </p:cNvPr>
              <p:cNvSpPr>
                <a:spLocks noGrp="1" noRot="1" noChangeAspect="1" noMove="1" noResize="1" noEditPoints="1" noAdjustHandles="1" noChangeArrowheads="1" noChangeShapeType="1" noTextEdit="1"/>
              </p:cNvSpPr>
              <p:nvPr>
                <p:ph sz="half" idx="1"/>
              </p:nvPr>
            </p:nvSpPr>
            <p:spPr>
              <a:blipFill>
                <a:blip r:embed="rId2"/>
                <a:stretch>
                  <a:fillRect l="-1882" t="-3501" r="-118"/>
                </a:stretch>
              </a:blipFill>
            </p:spPr>
            <p:txBody>
              <a:bodyPr/>
              <a:lstStyle/>
              <a:p>
                <a:r>
                  <a:rPr lang="es-ES">
                    <a:noFill/>
                  </a:rPr>
                  <a:t> </a:t>
                </a:r>
              </a:p>
            </p:txBody>
          </p:sp>
        </mc:Fallback>
      </mc:AlternateContent>
      <p:pic>
        <p:nvPicPr>
          <p:cNvPr id="8" name="Marcador de contenido 7">
            <a:extLst>
              <a:ext uri="{FF2B5EF4-FFF2-40B4-BE49-F238E27FC236}">
                <a16:creationId xmlns:a16="http://schemas.microsoft.com/office/drawing/2014/main" id="{7D1DFDFD-D7D4-1475-3D8A-8377CB0F415F}"/>
              </a:ext>
            </a:extLst>
          </p:cNvPr>
          <p:cNvPicPr>
            <a:picLocks noGrp="1" noChangeAspect="1"/>
          </p:cNvPicPr>
          <p:nvPr>
            <p:ph sz="half" idx="2"/>
          </p:nvPr>
        </p:nvPicPr>
        <p:blipFill>
          <a:blip r:embed="rId3"/>
          <a:stretch>
            <a:fillRect/>
          </a:stretch>
        </p:blipFill>
        <p:spPr>
          <a:xfrm>
            <a:off x="6687002" y="1825625"/>
            <a:ext cx="4151996" cy="4351338"/>
          </a:xfrm>
        </p:spPr>
      </p:pic>
    </p:spTree>
    <p:extLst>
      <p:ext uri="{BB962C8B-B14F-4D97-AF65-F5344CB8AC3E}">
        <p14:creationId xmlns:p14="http://schemas.microsoft.com/office/powerpoint/2010/main" val="219546016"/>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39641</TotalTime>
  <Words>7251</Words>
  <Application>Microsoft Office PowerPoint</Application>
  <PresentationFormat>Panorámica</PresentationFormat>
  <Paragraphs>641</Paragraphs>
  <Slides>159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159</vt:i4>
      </vt:variant>
    </vt:vector>
  </HeadingPairs>
  <TitlesOfParts>
    <vt:vector size="166" baseType="lpstr">
      <vt:lpstr>Aptos</vt:lpstr>
      <vt:lpstr>Aptos Display</vt:lpstr>
      <vt:lpstr>Arial</vt:lpstr>
      <vt:lpstr>Calibri</vt:lpstr>
      <vt:lpstr>Cambria Math</vt:lpstr>
      <vt:lpstr>Symbol</vt:lpstr>
      <vt:lpstr>Tema de Office</vt:lpstr>
      <vt:lpstr>T5 Máquinas moleculares</vt:lpstr>
      <vt:lpstr>Ácido DesoxiRiboNucleico</vt:lpstr>
      <vt:lpstr>ADN</vt:lpstr>
      <vt:lpstr>ADN</vt:lpstr>
      <vt:lpstr>ADN</vt:lpstr>
      <vt:lpstr>ADN</vt:lpstr>
      <vt:lpstr>ADN</vt:lpstr>
      <vt:lpstr>ADN</vt:lpstr>
      <vt:lpstr>ADN</vt:lpstr>
      <vt:lpstr>ARN</vt:lpstr>
      <vt:lpstr>ARN</vt:lpstr>
      <vt:lpstr>ARN</vt:lpstr>
      <vt:lpstr>ARN</vt:lpstr>
      <vt:lpstr>ARN</vt:lpstr>
      <vt:lpstr>ARN</vt:lpstr>
      <vt:lpstr>ARN</vt:lpstr>
      <vt:lpstr>Proteínas</vt:lpstr>
      <vt:lpstr>Proteínas</vt:lpstr>
      <vt:lpstr>Proteínas</vt:lpstr>
      <vt:lpstr>Proteínas</vt:lpstr>
      <vt:lpstr>Proteínas</vt:lpstr>
      <vt:lpstr>Proteinas</vt:lpstr>
      <vt:lpstr>Proteinas</vt:lpstr>
      <vt:lpstr>Proteínas</vt:lpstr>
      <vt:lpstr>Proteinas</vt:lpstr>
      <vt:lpstr>Proteínas</vt:lpstr>
      <vt:lpstr>Proteínas</vt:lpstr>
      <vt:lpstr>Proteínas</vt:lpstr>
      <vt:lpstr>Proteínas</vt:lpstr>
      <vt:lpstr>Proteínas</vt:lpstr>
      <vt:lpstr>Proteínas</vt:lpstr>
      <vt:lpstr>Proteínas</vt:lpstr>
      <vt:lpstr>Proteínas</vt:lpstr>
      <vt:lpstr>Proteínas</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ATP</vt:lpstr>
      <vt:lpstr>Pinzas magnéticas</vt:lpstr>
      <vt:lpstr>Volvemos al ADN</vt:lpstr>
      <vt:lpstr>Volvemos al ADN</vt:lpstr>
      <vt:lpstr>Volvemos al ADN</vt:lpstr>
      <vt:lpstr>Volvemos al ADN</vt:lpstr>
      <vt:lpstr>Volvemos al ADN</vt:lpstr>
      <vt:lpstr>Volvemos al ADN</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magnéticas</vt:lpstr>
      <vt:lpstr>Pinzas mangéticas</vt:lpstr>
      <vt:lpstr>Pinzas mangéticas</vt:lpstr>
      <vt:lpstr>Pinzas mangéticas</vt:lpstr>
      <vt:lpstr>Pinzas mangéticas</vt:lpstr>
      <vt:lpstr>Pinzas mangéticas</vt:lpstr>
      <vt:lpstr>Pinzas mangéticas</vt:lpstr>
      <vt:lpstr>Pinzas mangéticas</vt:lpstr>
      <vt:lpstr>Pinzas mangéticas</vt:lpstr>
      <vt:lpstr>Trampas ópticas</vt:lpstr>
      <vt:lpstr>Trampas ópticas</vt:lpstr>
      <vt:lpstr>Trampas ópticas</vt:lpstr>
      <vt:lpstr>Trampas ópticas</vt:lpstr>
      <vt:lpstr>Trampas ópticas</vt:lpstr>
      <vt:lpstr>Trampas ópticas</vt:lpstr>
      <vt:lpstr>Trampas ópticas</vt:lpstr>
      <vt:lpstr>Trampas ópticas</vt:lpstr>
      <vt:lpstr>Tampas ópticas</vt:lpstr>
      <vt:lpstr>Trampas ópticas</vt:lpstr>
      <vt:lpstr>Trampas ópticas</vt:lpstr>
      <vt:lpstr>Trampas ópticas</vt:lpstr>
      <vt:lpstr>Trampas ópticas</vt:lpstr>
      <vt:lpstr>Trampas ópticas</vt:lpstr>
      <vt:lpstr>Trampas ópticas</vt:lpstr>
      <vt:lpstr>Trampas ópticas</vt:lpstr>
      <vt:lpstr>Trampas ópticas</vt:lpstr>
      <vt:lpstr>Trampas ópticas</vt:lpstr>
      <vt:lpstr>Trampas ópticas</vt:lpstr>
      <vt:lpstr>Trampas ópticas</vt:lpstr>
      <vt:lpstr>Trampas ópticas</vt:lpstr>
      <vt:lpstr>Trampas ópticas</vt:lpstr>
      <vt:lpstr>Trampas ópticas</vt:lpstr>
      <vt:lpstr>Trampas ópticas</vt:lpstr>
      <vt:lpstr>Trampas ópticas</vt:lpstr>
      <vt:lpstr>Tampas ópticas</vt:lpstr>
      <vt:lpstr>Tampas ópticas</vt:lpstr>
      <vt:lpstr>Tampas ópticas</vt:lpstr>
      <vt:lpstr>Tramspas ópticas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lpstr>Canales iónicos</vt:lpstr>
    </vt:vector>
  </TitlesOfParts>
  <Company>Fundacio Eurecat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Víctor Llamas Martínez</dc:creator>
  <cp:lastModifiedBy>Víctor Llamas Martínez</cp:lastModifiedBy>
  <cp:revision>70</cp:revision>
  <dcterms:created xsi:type="dcterms:W3CDTF">2024-08-28T16:53:23Z</dcterms:created>
  <dcterms:modified xsi:type="dcterms:W3CDTF">2024-11-16T20:17:18Z</dcterms:modified>
</cp:coreProperties>
</file>